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E844E-F122-4DD0-A9E2-3B2FA80C75AC}" type="datetimeFigureOut">
              <a:rPr lang="en-GB" smtClean="0"/>
              <a:pPr/>
              <a:t>01/10/2014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E10C3-7D99-45A0-BDD8-341DFBCF1AF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Heart </a:t>
            </a:r>
            <a:r>
              <a:rPr lang="en-US" dirty="0" err="1" smtClean="0"/>
              <a:t>diease</a:t>
            </a:r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0CD0-16A5-4C1E-A699-3B42F68CC2DD}" type="datetimeFigureOut">
              <a:rPr lang="en-GB" smtClean="0"/>
              <a:pPr/>
              <a:t>01/10/2014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2EF80-2967-410D-8BC2-F8AC0AC94B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0CD0-16A5-4C1E-A699-3B42F68CC2DD}" type="datetimeFigureOut">
              <a:rPr lang="en-GB" smtClean="0"/>
              <a:pPr/>
              <a:t>01/10/2014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2EF80-2967-410D-8BC2-F8AC0AC94B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0CD0-16A5-4C1E-A699-3B42F68CC2DD}" type="datetimeFigureOut">
              <a:rPr lang="en-GB" smtClean="0"/>
              <a:pPr/>
              <a:t>01/10/2014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2EF80-2967-410D-8BC2-F8AC0AC94B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0CD0-16A5-4C1E-A699-3B42F68CC2DD}" type="datetimeFigureOut">
              <a:rPr lang="en-GB" smtClean="0"/>
              <a:pPr/>
              <a:t>01/10/2014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2EF80-2967-410D-8BC2-F8AC0AC94B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0CD0-16A5-4C1E-A699-3B42F68CC2DD}" type="datetimeFigureOut">
              <a:rPr lang="en-GB" smtClean="0"/>
              <a:pPr/>
              <a:t>01/10/2014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2EF80-2967-410D-8BC2-F8AC0AC94B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0CD0-16A5-4C1E-A699-3B42F68CC2DD}" type="datetimeFigureOut">
              <a:rPr lang="en-GB" smtClean="0"/>
              <a:pPr/>
              <a:t>01/10/2014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2EF80-2967-410D-8BC2-F8AC0AC94B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0CD0-16A5-4C1E-A699-3B42F68CC2DD}" type="datetimeFigureOut">
              <a:rPr lang="en-GB" smtClean="0"/>
              <a:pPr/>
              <a:t>01/10/2014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2EF80-2967-410D-8BC2-F8AC0AC94B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0CD0-16A5-4C1E-A699-3B42F68CC2DD}" type="datetimeFigureOut">
              <a:rPr lang="en-GB" smtClean="0"/>
              <a:pPr/>
              <a:t>01/10/2014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2EF80-2967-410D-8BC2-F8AC0AC94B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0CD0-16A5-4C1E-A699-3B42F68CC2DD}" type="datetimeFigureOut">
              <a:rPr lang="en-GB" smtClean="0"/>
              <a:pPr/>
              <a:t>01/10/2014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2EF80-2967-410D-8BC2-F8AC0AC94B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0CD0-16A5-4C1E-A699-3B42F68CC2DD}" type="datetimeFigureOut">
              <a:rPr lang="en-GB" smtClean="0"/>
              <a:pPr/>
              <a:t>01/10/2014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2EF80-2967-410D-8BC2-F8AC0AC94B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0CD0-16A5-4C1E-A699-3B42F68CC2DD}" type="datetimeFigureOut">
              <a:rPr lang="en-GB" smtClean="0"/>
              <a:pPr/>
              <a:t>01/10/2014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2EF80-2967-410D-8BC2-F8AC0AC94B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rgbClr val="FF0000"/>
            </a:gs>
            <a:gs pos="70000">
              <a:srgbClr val="C00000"/>
            </a:gs>
            <a:gs pos="50000">
              <a:srgbClr val="FF0000"/>
            </a:gs>
            <a:gs pos="50000">
              <a:srgbClr val="FF0000"/>
            </a:gs>
            <a:gs pos="100000">
              <a:srgbClr val="7000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80CD0-16A5-4C1E-A699-3B42F68CC2DD}" type="datetimeFigureOut">
              <a:rPr lang="en-GB" smtClean="0"/>
              <a:pPr/>
              <a:t>01/10/2014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2EF80-2967-410D-8BC2-F8AC0AC94B5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Heart disease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By Jack Gardner </a:t>
            </a:r>
          </a:p>
          <a:p>
            <a:r>
              <a:rPr lang="en-GB" sz="800" dirty="0" smtClean="0"/>
              <a:t>and Billy Adamson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Atheroma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772816"/>
            <a:ext cx="3294412" cy="2415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300192" y="1772816"/>
            <a:ext cx="24482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Risk factors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Age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Diet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Amount of exercise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Smocking 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1772816"/>
            <a:ext cx="20882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Atheroma</a:t>
            </a:r>
            <a:r>
              <a:rPr lang="en-GB" dirty="0" smtClean="0"/>
              <a:t> is the cause of various cardiovascular diseases such as </a:t>
            </a:r>
            <a:r>
              <a:rPr lang="en-GB" dirty="0" smtClean="0"/>
              <a:t>thrombosis, </a:t>
            </a:r>
            <a:r>
              <a:rPr lang="en-GB" dirty="0" smtClean="0"/>
              <a:t>heart attack, stroke and </a:t>
            </a:r>
            <a:r>
              <a:rPr lang="en-GB" dirty="0" smtClean="0"/>
              <a:t>aneurisms.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4437112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 </a:t>
            </a:r>
            <a:r>
              <a:rPr lang="en-GB" dirty="0" err="1" smtClean="0"/>
              <a:t>atheroma</a:t>
            </a:r>
            <a:r>
              <a:rPr lang="en-GB" dirty="0" smtClean="0"/>
              <a:t> is an </a:t>
            </a:r>
            <a:r>
              <a:rPr lang="en-GB" dirty="0" smtClean="0"/>
              <a:t>build up of material </a:t>
            </a:r>
            <a:r>
              <a:rPr lang="en-GB" dirty="0" smtClean="0"/>
              <a:t>in the </a:t>
            </a:r>
            <a:r>
              <a:rPr lang="en-GB" dirty="0" smtClean="0"/>
              <a:t>inner layer </a:t>
            </a:r>
            <a:r>
              <a:rPr lang="en-GB" dirty="0" smtClean="0"/>
              <a:t>of artery walls. The material </a:t>
            </a:r>
            <a:r>
              <a:rPr lang="en-GB" dirty="0" smtClean="0"/>
              <a:t>is made predominantly of</a:t>
            </a:r>
            <a:r>
              <a:rPr lang="en-GB" dirty="0" smtClean="0"/>
              <a:t> macrophage </a:t>
            </a:r>
            <a:r>
              <a:rPr lang="en-GB" dirty="0" smtClean="0"/>
              <a:t>cells, calcium and</a:t>
            </a:r>
            <a:r>
              <a:rPr lang="en-GB" dirty="0" smtClean="0"/>
              <a:t> </a:t>
            </a:r>
            <a:r>
              <a:rPr lang="en-GB" dirty="0" smtClean="0"/>
              <a:t>lipids. </a:t>
            </a:r>
            <a:r>
              <a:rPr lang="en-GB" dirty="0" smtClean="0"/>
              <a:t>The </a:t>
            </a:r>
            <a:r>
              <a:rPr lang="en-GB" dirty="0" smtClean="0"/>
              <a:t>build up of material of </a:t>
            </a:r>
            <a:r>
              <a:rPr lang="en-GB" dirty="0" smtClean="0"/>
              <a:t>the </a:t>
            </a:r>
            <a:r>
              <a:rPr lang="en-GB" dirty="0" smtClean="0"/>
              <a:t>artery wall, will cause narrowing</a:t>
            </a:r>
            <a:r>
              <a:rPr lang="en-GB" dirty="0" smtClean="0"/>
              <a:t> </a:t>
            </a:r>
            <a:r>
              <a:rPr lang="en-GB" dirty="0" smtClean="0"/>
              <a:t>and a restricting </a:t>
            </a:r>
            <a:r>
              <a:rPr lang="en-GB" dirty="0" smtClean="0"/>
              <a:t>blood flow.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Aneurism 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843864"/>
            <a:ext cx="3743282" cy="316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55576" y="5373216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How does an </a:t>
            </a:r>
            <a:r>
              <a:rPr lang="en-GB" dirty="0" err="1" smtClean="0"/>
              <a:t>atheroma</a:t>
            </a:r>
            <a:r>
              <a:rPr lang="en-GB" dirty="0" smtClean="0"/>
              <a:t> cause it?</a:t>
            </a:r>
          </a:p>
          <a:p>
            <a:r>
              <a:rPr lang="en-GB" dirty="0" smtClean="0"/>
              <a:t>An </a:t>
            </a:r>
            <a:r>
              <a:rPr lang="en-GB" dirty="0" err="1" smtClean="0"/>
              <a:t>atheroma</a:t>
            </a:r>
            <a:r>
              <a:rPr lang="en-GB" dirty="0" smtClean="0"/>
              <a:t> will cause weakness in an artery. This means that it will not be able to withstand the force of the blood causing it to buckle , especially if you suffer from high blood pressure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1844824"/>
            <a:ext cx="18722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</a:t>
            </a:r>
            <a:r>
              <a:rPr lang="en-GB" dirty="0" smtClean="0"/>
              <a:t> </a:t>
            </a:r>
            <a:r>
              <a:rPr lang="en-GB" dirty="0" smtClean="0"/>
              <a:t>aneurism</a:t>
            </a:r>
            <a:r>
              <a:rPr lang="en-GB" dirty="0" smtClean="0"/>
              <a:t> </a:t>
            </a:r>
            <a:r>
              <a:rPr lang="en-GB" dirty="0" smtClean="0"/>
              <a:t>is a </a:t>
            </a:r>
            <a:r>
              <a:rPr lang="en-GB" dirty="0" smtClean="0"/>
              <a:t>blood-filled balloon-like bulge in the wall of a blood </a:t>
            </a:r>
            <a:r>
              <a:rPr lang="en-GB" dirty="0" smtClean="0"/>
              <a:t>vessel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516216" y="1772816"/>
            <a:ext cx="22322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Risk factors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Age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Excessive alcohol consumption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Bad diet or a diet high  in cholesterol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Obesity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Being diabetic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Having syphilis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Thrombosis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4365104"/>
            <a:ext cx="59046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How does an </a:t>
            </a:r>
            <a:r>
              <a:rPr lang="en-GB" dirty="0" err="1" smtClean="0"/>
              <a:t>atheroma</a:t>
            </a:r>
            <a:r>
              <a:rPr lang="en-GB" dirty="0" smtClean="0"/>
              <a:t> cause it?</a:t>
            </a:r>
          </a:p>
          <a:p>
            <a:r>
              <a:rPr lang="en-GB" dirty="0" smtClean="0"/>
              <a:t>Sometimes </a:t>
            </a:r>
            <a:r>
              <a:rPr lang="en-GB" dirty="0" smtClean="0"/>
              <a:t>a patch of </a:t>
            </a:r>
            <a:r>
              <a:rPr lang="en-GB" dirty="0" err="1" smtClean="0"/>
              <a:t>atheroma</a:t>
            </a:r>
            <a:r>
              <a:rPr lang="en-GB" dirty="0" smtClean="0"/>
              <a:t> may develop a tiny crack or rupture on the inside surface of the blood vessel. This may trigger a blood clot </a:t>
            </a:r>
            <a:r>
              <a:rPr lang="en-GB" dirty="0" smtClean="0"/>
              <a:t>to </a:t>
            </a:r>
            <a:r>
              <a:rPr lang="en-GB" dirty="0" smtClean="0"/>
              <a:t>form over the </a:t>
            </a:r>
            <a:r>
              <a:rPr lang="en-GB" dirty="0" err="1" smtClean="0"/>
              <a:t>atheroma</a:t>
            </a:r>
            <a:r>
              <a:rPr lang="en-GB" dirty="0" smtClean="0"/>
              <a:t>, which may completely block the blood </a:t>
            </a:r>
            <a:r>
              <a:rPr lang="en-GB" dirty="0" smtClean="0"/>
              <a:t>flow or detach and block somewhere further along. 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1029" b="8576"/>
          <a:stretch>
            <a:fillRect/>
          </a:stretch>
        </p:blipFill>
        <p:spPr bwMode="auto">
          <a:xfrm>
            <a:off x="3635896" y="1196752"/>
            <a:ext cx="3240360" cy="3538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51520" y="1196753"/>
            <a:ext cx="33843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Thrombosis </a:t>
            </a:r>
            <a:r>
              <a:rPr lang="en-GB" dirty="0" smtClean="0"/>
              <a:t>is </a:t>
            </a:r>
            <a:r>
              <a:rPr lang="en-GB" dirty="0" smtClean="0"/>
              <a:t>the formation of a </a:t>
            </a:r>
            <a:r>
              <a:rPr lang="en-GB" dirty="0" smtClean="0"/>
              <a:t>blood clot inside </a:t>
            </a:r>
            <a:r>
              <a:rPr lang="en-GB" dirty="0" smtClean="0"/>
              <a:t>a blood vessel, obstructing the flow of blood through the circulatory </a:t>
            </a:r>
            <a:r>
              <a:rPr lang="en-GB" dirty="0" smtClean="0"/>
              <a:t>system, </a:t>
            </a:r>
            <a:r>
              <a:rPr lang="en-GB" dirty="0" smtClean="0"/>
              <a:t>A clot that breaks free and begins to travel around the body is known as an embolus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948264" y="1196752"/>
            <a:ext cx="18722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Risk factors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Genetics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Pregnancy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Smocking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Obesity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 Prolonged bed rest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Age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Use of birth-control pills or hormone replacement therapy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Myocardial infraction 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092280" y="2204864"/>
            <a:ext cx="172819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Risk factors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Smocking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Bad diet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Drug use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Lack of exercise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High blood pressure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Ethnicity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Genetics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916832"/>
            <a:ext cx="2759185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55576" y="1700808"/>
            <a:ext cx="20882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Myocardial </a:t>
            </a:r>
            <a:r>
              <a:rPr lang="en-GB" dirty="0" err="1" smtClean="0"/>
              <a:t>infarctio</a:t>
            </a:r>
            <a:r>
              <a:rPr lang="en-GB" dirty="0" smtClean="0"/>
              <a:t>  </a:t>
            </a:r>
            <a:r>
              <a:rPr lang="en-GB" dirty="0" smtClean="0"/>
              <a:t>occurs when one of the coronary arteries or their branches undergo an obstruction causing the insufficient blood flow to a specific region of the heart.  </a:t>
            </a:r>
            <a:endParaRPr lang="en-GB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 l="60686" t="65804" r="33961" b="13149"/>
          <a:stretch>
            <a:fillRect/>
          </a:stretch>
        </p:blipFill>
        <p:spPr bwMode="auto">
          <a:xfrm>
            <a:off x="6156176" y="4869160"/>
            <a:ext cx="792088" cy="1750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reeform 8"/>
          <p:cNvSpPr/>
          <p:nvPr/>
        </p:nvSpPr>
        <p:spPr>
          <a:xfrm>
            <a:off x="6787499" y="3207434"/>
            <a:ext cx="513633" cy="3348111"/>
          </a:xfrm>
          <a:custGeom>
            <a:avLst/>
            <a:gdLst>
              <a:gd name="connsiteX0" fmla="*/ 358889 w 513633"/>
              <a:gd name="connsiteY0" fmla="*/ 28135 h 3348111"/>
              <a:gd name="connsiteX1" fmla="*/ 288550 w 513633"/>
              <a:gd name="connsiteY1" fmla="*/ 14068 h 3348111"/>
              <a:gd name="connsiteX2" fmla="*/ 246347 w 513633"/>
              <a:gd name="connsiteY2" fmla="*/ 0 h 3348111"/>
              <a:gd name="connsiteX3" fmla="*/ 133806 w 513633"/>
              <a:gd name="connsiteY3" fmla="*/ 28135 h 3348111"/>
              <a:gd name="connsiteX4" fmla="*/ 77535 w 513633"/>
              <a:gd name="connsiteY4" fmla="*/ 98474 h 3348111"/>
              <a:gd name="connsiteX5" fmla="*/ 49399 w 513633"/>
              <a:gd name="connsiteY5" fmla="*/ 182880 h 3348111"/>
              <a:gd name="connsiteX6" fmla="*/ 35332 w 513633"/>
              <a:gd name="connsiteY6" fmla="*/ 225083 h 3348111"/>
              <a:gd name="connsiteX7" fmla="*/ 35332 w 513633"/>
              <a:gd name="connsiteY7" fmla="*/ 801858 h 3348111"/>
              <a:gd name="connsiteX8" fmla="*/ 49399 w 513633"/>
              <a:gd name="connsiteY8" fmla="*/ 942535 h 3348111"/>
              <a:gd name="connsiteX9" fmla="*/ 77535 w 513633"/>
              <a:gd name="connsiteY9" fmla="*/ 1026941 h 3348111"/>
              <a:gd name="connsiteX10" fmla="*/ 105670 w 513633"/>
              <a:gd name="connsiteY10" fmla="*/ 1111348 h 3348111"/>
              <a:gd name="connsiteX11" fmla="*/ 119738 w 513633"/>
              <a:gd name="connsiteY11" fmla="*/ 1153551 h 3348111"/>
              <a:gd name="connsiteX12" fmla="*/ 133806 w 513633"/>
              <a:gd name="connsiteY12" fmla="*/ 1209821 h 3348111"/>
              <a:gd name="connsiteX13" fmla="*/ 161941 w 513633"/>
              <a:gd name="connsiteY13" fmla="*/ 1294228 h 3348111"/>
              <a:gd name="connsiteX14" fmla="*/ 176009 w 513633"/>
              <a:gd name="connsiteY14" fmla="*/ 1336431 h 3348111"/>
              <a:gd name="connsiteX15" fmla="*/ 190076 w 513633"/>
              <a:gd name="connsiteY15" fmla="*/ 1448972 h 3348111"/>
              <a:gd name="connsiteX16" fmla="*/ 218212 w 513633"/>
              <a:gd name="connsiteY16" fmla="*/ 1533378 h 3348111"/>
              <a:gd name="connsiteX17" fmla="*/ 246347 w 513633"/>
              <a:gd name="connsiteY17" fmla="*/ 1617784 h 3348111"/>
              <a:gd name="connsiteX18" fmla="*/ 274483 w 513633"/>
              <a:gd name="connsiteY18" fmla="*/ 1702191 h 3348111"/>
              <a:gd name="connsiteX19" fmla="*/ 288550 w 513633"/>
              <a:gd name="connsiteY19" fmla="*/ 1744394 h 3348111"/>
              <a:gd name="connsiteX20" fmla="*/ 302618 w 513633"/>
              <a:gd name="connsiteY20" fmla="*/ 1800664 h 3348111"/>
              <a:gd name="connsiteX21" fmla="*/ 344821 w 513633"/>
              <a:gd name="connsiteY21" fmla="*/ 1955409 h 3348111"/>
              <a:gd name="connsiteX22" fmla="*/ 358889 w 513633"/>
              <a:gd name="connsiteY22" fmla="*/ 2011680 h 3348111"/>
              <a:gd name="connsiteX23" fmla="*/ 387024 w 513633"/>
              <a:gd name="connsiteY23" fmla="*/ 2208628 h 3348111"/>
              <a:gd name="connsiteX24" fmla="*/ 401092 w 513633"/>
              <a:gd name="connsiteY24" fmla="*/ 2250831 h 3348111"/>
              <a:gd name="connsiteX25" fmla="*/ 429227 w 513633"/>
              <a:gd name="connsiteY25" fmla="*/ 2363372 h 3348111"/>
              <a:gd name="connsiteX26" fmla="*/ 443295 w 513633"/>
              <a:gd name="connsiteY26" fmla="*/ 2419643 h 3348111"/>
              <a:gd name="connsiteX27" fmla="*/ 471430 w 513633"/>
              <a:gd name="connsiteY27" fmla="*/ 2672861 h 3348111"/>
              <a:gd name="connsiteX28" fmla="*/ 499566 w 513633"/>
              <a:gd name="connsiteY28" fmla="*/ 2757268 h 3348111"/>
              <a:gd name="connsiteX29" fmla="*/ 513633 w 513633"/>
              <a:gd name="connsiteY29" fmla="*/ 2813538 h 3348111"/>
              <a:gd name="connsiteX30" fmla="*/ 499566 w 513633"/>
              <a:gd name="connsiteY30" fmla="*/ 3038621 h 3348111"/>
              <a:gd name="connsiteX31" fmla="*/ 471430 w 513633"/>
              <a:gd name="connsiteY31" fmla="*/ 3080824 h 3348111"/>
              <a:gd name="connsiteX32" fmla="*/ 457363 w 513633"/>
              <a:gd name="connsiteY32" fmla="*/ 3123028 h 3348111"/>
              <a:gd name="connsiteX33" fmla="*/ 415159 w 513633"/>
              <a:gd name="connsiteY33" fmla="*/ 3137095 h 3348111"/>
              <a:gd name="connsiteX34" fmla="*/ 387024 w 513633"/>
              <a:gd name="connsiteY34" fmla="*/ 3165231 h 3348111"/>
              <a:gd name="connsiteX35" fmla="*/ 302618 w 513633"/>
              <a:gd name="connsiteY35" fmla="*/ 3193366 h 3348111"/>
              <a:gd name="connsiteX36" fmla="*/ 246347 w 513633"/>
              <a:gd name="connsiteY36" fmla="*/ 3179298 h 3348111"/>
              <a:gd name="connsiteX37" fmla="*/ 274483 w 513633"/>
              <a:gd name="connsiteY37" fmla="*/ 3151163 h 3348111"/>
              <a:gd name="connsiteX38" fmla="*/ 316686 w 513633"/>
              <a:gd name="connsiteY38" fmla="*/ 3123028 h 3348111"/>
              <a:gd name="connsiteX39" fmla="*/ 288550 w 513633"/>
              <a:gd name="connsiteY39" fmla="*/ 3151163 h 3348111"/>
              <a:gd name="connsiteX40" fmla="*/ 246347 w 513633"/>
              <a:gd name="connsiteY40" fmla="*/ 3179298 h 3348111"/>
              <a:gd name="connsiteX41" fmla="*/ 274483 w 513633"/>
              <a:gd name="connsiteY41" fmla="*/ 3277772 h 3348111"/>
              <a:gd name="connsiteX42" fmla="*/ 302618 w 513633"/>
              <a:gd name="connsiteY42" fmla="*/ 3305908 h 3348111"/>
              <a:gd name="connsiteX43" fmla="*/ 316686 w 513633"/>
              <a:gd name="connsiteY43" fmla="*/ 3348111 h 3348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513633" h="3348111">
                <a:moveTo>
                  <a:pt x="358889" y="28135"/>
                </a:moveTo>
                <a:cubicBezTo>
                  <a:pt x="335443" y="23446"/>
                  <a:pt x="311747" y="19867"/>
                  <a:pt x="288550" y="14068"/>
                </a:cubicBezTo>
                <a:cubicBezTo>
                  <a:pt x="274164" y="10472"/>
                  <a:pt x="261176" y="0"/>
                  <a:pt x="246347" y="0"/>
                </a:cubicBezTo>
                <a:cubicBezTo>
                  <a:pt x="212399" y="0"/>
                  <a:pt x="167106" y="17035"/>
                  <a:pt x="133806" y="28135"/>
                </a:cubicBezTo>
                <a:cubicBezTo>
                  <a:pt x="110420" y="51521"/>
                  <a:pt x="91733" y="66530"/>
                  <a:pt x="77535" y="98474"/>
                </a:cubicBezTo>
                <a:cubicBezTo>
                  <a:pt x="65490" y="125575"/>
                  <a:pt x="58777" y="154745"/>
                  <a:pt x="49399" y="182880"/>
                </a:cubicBezTo>
                <a:lnTo>
                  <a:pt x="35332" y="225083"/>
                </a:lnTo>
                <a:cubicBezTo>
                  <a:pt x="0" y="472400"/>
                  <a:pt x="14065" y="333981"/>
                  <a:pt x="35332" y="801858"/>
                </a:cubicBezTo>
                <a:cubicBezTo>
                  <a:pt x="37472" y="848936"/>
                  <a:pt x="40714" y="896216"/>
                  <a:pt x="49399" y="942535"/>
                </a:cubicBezTo>
                <a:cubicBezTo>
                  <a:pt x="54864" y="971684"/>
                  <a:pt x="68156" y="998806"/>
                  <a:pt x="77535" y="1026941"/>
                </a:cubicBezTo>
                <a:lnTo>
                  <a:pt x="105670" y="1111348"/>
                </a:lnTo>
                <a:cubicBezTo>
                  <a:pt x="110359" y="1125416"/>
                  <a:pt x="116141" y="1139165"/>
                  <a:pt x="119738" y="1153551"/>
                </a:cubicBezTo>
                <a:cubicBezTo>
                  <a:pt x="124427" y="1172308"/>
                  <a:pt x="128250" y="1191302"/>
                  <a:pt x="133806" y="1209821"/>
                </a:cubicBezTo>
                <a:cubicBezTo>
                  <a:pt x="142328" y="1238228"/>
                  <a:pt x="152563" y="1266092"/>
                  <a:pt x="161941" y="1294228"/>
                </a:cubicBezTo>
                <a:lnTo>
                  <a:pt x="176009" y="1336431"/>
                </a:lnTo>
                <a:cubicBezTo>
                  <a:pt x="180698" y="1373945"/>
                  <a:pt x="182155" y="1412006"/>
                  <a:pt x="190076" y="1448972"/>
                </a:cubicBezTo>
                <a:cubicBezTo>
                  <a:pt x="196290" y="1477971"/>
                  <a:pt x="208834" y="1505243"/>
                  <a:pt x="218212" y="1533378"/>
                </a:cubicBezTo>
                <a:lnTo>
                  <a:pt x="246347" y="1617784"/>
                </a:lnTo>
                <a:lnTo>
                  <a:pt x="274483" y="1702191"/>
                </a:lnTo>
                <a:cubicBezTo>
                  <a:pt x="279172" y="1716259"/>
                  <a:pt x="284953" y="1730008"/>
                  <a:pt x="288550" y="1744394"/>
                </a:cubicBezTo>
                <a:cubicBezTo>
                  <a:pt x="293239" y="1763151"/>
                  <a:pt x="297062" y="1782145"/>
                  <a:pt x="302618" y="1800664"/>
                </a:cubicBezTo>
                <a:cubicBezTo>
                  <a:pt x="359082" y="1988879"/>
                  <a:pt x="308193" y="1790585"/>
                  <a:pt x="344821" y="1955409"/>
                </a:cubicBezTo>
                <a:cubicBezTo>
                  <a:pt x="349015" y="1974283"/>
                  <a:pt x="355710" y="1992609"/>
                  <a:pt x="358889" y="2011680"/>
                </a:cubicBezTo>
                <a:cubicBezTo>
                  <a:pt x="369791" y="2077094"/>
                  <a:pt x="366053" y="2145715"/>
                  <a:pt x="387024" y="2208628"/>
                </a:cubicBezTo>
                <a:cubicBezTo>
                  <a:pt x="391713" y="2222696"/>
                  <a:pt x="397190" y="2236525"/>
                  <a:pt x="401092" y="2250831"/>
                </a:cubicBezTo>
                <a:cubicBezTo>
                  <a:pt x="411266" y="2288137"/>
                  <a:pt x="419849" y="2325858"/>
                  <a:pt x="429227" y="2363372"/>
                </a:cubicBezTo>
                <a:lnTo>
                  <a:pt x="443295" y="2419643"/>
                </a:lnTo>
                <a:cubicBezTo>
                  <a:pt x="445609" y="2442786"/>
                  <a:pt x="463965" y="2638023"/>
                  <a:pt x="471430" y="2672861"/>
                </a:cubicBezTo>
                <a:cubicBezTo>
                  <a:pt x="477644" y="2701860"/>
                  <a:pt x="492373" y="2728496"/>
                  <a:pt x="499566" y="2757268"/>
                </a:cubicBezTo>
                <a:lnTo>
                  <a:pt x="513633" y="2813538"/>
                </a:lnTo>
                <a:cubicBezTo>
                  <a:pt x="508944" y="2888566"/>
                  <a:pt x="511290" y="2964367"/>
                  <a:pt x="499566" y="3038621"/>
                </a:cubicBezTo>
                <a:cubicBezTo>
                  <a:pt x="496929" y="3055321"/>
                  <a:pt x="478991" y="3065702"/>
                  <a:pt x="471430" y="3080824"/>
                </a:cubicBezTo>
                <a:cubicBezTo>
                  <a:pt x="464798" y="3094087"/>
                  <a:pt x="467849" y="3112542"/>
                  <a:pt x="457363" y="3123028"/>
                </a:cubicBezTo>
                <a:cubicBezTo>
                  <a:pt x="446877" y="3133514"/>
                  <a:pt x="429227" y="3132406"/>
                  <a:pt x="415159" y="3137095"/>
                </a:cubicBezTo>
                <a:cubicBezTo>
                  <a:pt x="405781" y="3146474"/>
                  <a:pt x="398887" y="3159299"/>
                  <a:pt x="387024" y="3165231"/>
                </a:cubicBezTo>
                <a:cubicBezTo>
                  <a:pt x="360498" y="3178494"/>
                  <a:pt x="302618" y="3193366"/>
                  <a:pt x="302618" y="3193366"/>
                </a:cubicBezTo>
                <a:cubicBezTo>
                  <a:pt x="283861" y="3188677"/>
                  <a:pt x="257072" y="3195385"/>
                  <a:pt x="246347" y="3179298"/>
                </a:cubicBezTo>
                <a:cubicBezTo>
                  <a:pt x="238990" y="3168262"/>
                  <a:pt x="264126" y="3159448"/>
                  <a:pt x="274483" y="3151163"/>
                </a:cubicBezTo>
                <a:cubicBezTo>
                  <a:pt x="287685" y="3140601"/>
                  <a:pt x="299779" y="3123028"/>
                  <a:pt x="316686" y="3123028"/>
                </a:cubicBezTo>
                <a:cubicBezTo>
                  <a:pt x="329949" y="3123028"/>
                  <a:pt x="298907" y="3142878"/>
                  <a:pt x="288550" y="3151163"/>
                </a:cubicBezTo>
                <a:cubicBezTo>
                  <a:pt x="275348" y="3161725"/>
                  <a:pt x="260415" y="3169920"/>
                  <a:pt x="246347" y="3179298"/>
                </a:cubicBezTo>
                <a:cubicBezTo>
                  <a:pt x="248975" y="3189810"/>
                  <a:pt x="265833" y="3263355"/>
                  <a:pt x="274483" y="3277772"/>
                </a:cubicBezTo>
                <a:cubicBezTo>
                  <a:pt x="281307" y="3289145"/>
                  <a:pt x="293240" y="3296529"/>
                  <a:pt x="302618" y="3305908"/>
                </a:cubicBezTo>
                <a:lnTo>
                  <a:pt x="316686" y="3348111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3923928" y="5157192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Thrombus</a:t>
            </a:r>
          </a:p>
          <a:p>
            <a:r>
              <a:rPr lang="en-GB" dirty="0" err="1" smtClean="0"/>
              <a:t>Atheroma</a:t>
            </a:r>
            <a:endParaRPr lang="en-GB" dirty="0" smtClean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5004048" y="5229200"/>
            <a:ext cx="1008112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076056" y="5661248"/>
            <a:ext cx="864096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39552" y="4826675"/>
            <a:ext cx="33123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How can an </a:t>
            </a:r>
            <a:r>
              <a:rPr lang="en-GB" dirty="0" err="1" smtClean="0"/>
              <a:t>atheroma</a:t>
            </a:r>
            <a:r>
              <a:rPr lang="en-GB" dirty="0" smtClean="0"/>
              <a:t> cause it?</a:t>
            </a:r>
          </a:p>
          <a:p>
            <a:r>
              <a:rPr lang="en-GB" dirty="0" smtClean="0"/>
              <a:t>An </a:t>
            </a:r>
            <a:r>
              <a:rPr lang="en-GB" dirty="0" err="1" smtClean="0"/>
              <a:t>atheroma</a:t>
            </a:r>
            <a:r>
              <a:rPr lang="en-GB" dirty="0" smtClean="0"/>
              <a:t> in a coronary artery can severely weaken the artery wall, possibly causing a thrombus. Or it can cause an embolism which blocks a coronary artery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261</Words>
  <Application>Microsoft Office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Heart disease</vt:lpstr>
      <vt:lpstr>Atheroma </vt:lpstr>
      <vt:lpstr>Aneurism </vt:lpstr>
      <vt:lpstr>Thrombosis </vt:lpstr>
      <vt:lpstr>Myocardial infraction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jack</dc:creator>
  <cp:lastModifiedBy>jack</cp:lastModifiedBy>
  <cp:revision>24</cp:revision>
  <dcterms:created xsi:type="dcterms:W3CDTF">2014-10-01T12:47:02Z</dcterms:created>
  <dcterms:modified xsi:type="dcterms:W3CDTF">2014-10-01T23:29:49Z</dcterms:modified>
</cp:coreProperties>
</file>