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7" r:id="rId4"/>
    <p:sldId id="262" r:id="rId5"/>
    <p:sldId id="263" r:id="rId6"/>
    <p:sldId id="265" r:id="rId7"/>
    <p:sldId id="269" r:id="rId8"/>
    <p:sldId id="270" r:id="rId9"/>
    <p:sldId id="271" r:id="rId10"/>
    <p:sldId id="276" r:id="rId11"/>
    <p:sldId id="272" r:id="rId12"/>
    <p:sldId id="306" r:id="rId13"/>
    <p:sldId id="307" r:id="rId14"/>
    <p:sldId id="277" r:id="rId15"/>
    <p:sldId id="273" r:id="rId16"/>
    <p:sldId id="274" r:id="rId17"/>
    <p:sldId id="278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4ED8-820C-493F-944E-34AC7FFD7D9F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580DA-49C3-4357-9005-F8154266D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7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D2563E-CF6B-4A7D-A027-614612D5596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02FDB9-1DE4-4DE3-8EC2-5E0E89DA00F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02FDB9-1DE4-4DE3-8EC2-5E0E89DA00F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026409-E2B4-4397-95FA-A293E62088A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9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1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9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7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1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0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3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B9BB-1C25-4F73-B5B0-07407FA4A3C0}" type="datetimeFigureOut">
              <a:rPr lang="en-GB" smtClean="0"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E4A5-6045-4D85-A2CB-9AE48F06D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910" y="260648"/>
            <a:ext cx="4030216" cy="230425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Can you complete the revision crossword?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22917" r="32244" b="11174"/>
          <a:stretch/>
        </p:blipFill>
        <p:spPr bwMode="auto">
          <a:xfrm>
            <a:off x="35496" y="-27384"/>
            <a:ext cx="4756217" cy="683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2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88640"/>
            <a:ext cx="8784976" cy="60016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Controlling water and ions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blood had many dissolved substances in it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Some are ions such as sodium and chloride, both in salt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much salt and not enough water in the blood can lead to high blood pressure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People who eat to much salt can increase risks of a heart attack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kidney helps keep balance of water and ions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They do this by varying the amount of water and water from the body in urine. </a:t>
            </a:r>
          </a:p>
        </p:txBody>
      </p:sp>
    </p:spTree>
    <p:extLst>
      <p:ext uri="{BB962C8B-B14F-4D97-AF65-F5344CB8AC3E}">
        <p14:creationId xmlns:p14="http://schemas.microsoft.com/office/powerpoint/2010/main" val="13176756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we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8928" r="34447" b="73215"/>
          <a:stretch>
            <a:fillRect/>
          </a:stretch>
        </p:blipFill>
        <p:spPr bwMode="auto">
          <a:xfrm>
            <a:off x="5162972" y="274364"/>
            <a:ext cx="3918148" cy="2938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16632"/>
            <a:ext cx="5184576" cy="6771084"/>
          </a:xfrm>
          <a:prstGeom prst="rect">
            <a:avLst/>
          </a:prstGeom>
          <a:solidFill>
            <a:srgbClr val="66CCFF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Sweating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is made by glands in the skin</a:t>
            </a: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gland take water and ions out of the blood to make sweat</a:t>
            </a: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9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sweat travels through a sweat duct and lies on the surface of the skin</a:t>
            </a: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is a mixture of water, ions and small amounts of urea</a:t>
            </a: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9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you sweat you lose these</a:t>
            </a: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water in sweat evaporates</a:t>
            </a: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 smtClean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</a:t>
            </a:r>
            <a:r>
              <a:rPr lang="en-GB" sz="2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changes from liquid water to water vapour, it takes out from the skin.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104" y="3765461"/>
            <a:ext cx="29278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400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Sweating keeps us cool.</a:t>
            </a:r>
          </a:p>
        </p:txBody>
      </p:sp>
    </p:spTree>
    <p:extLst>
      <p:ext uri="{BB962C8B-B14F-4D97-AF65-F5344CB8AC3E}">
        <p14:creationId xmlns:p14="http://schemas.microsoft.com/office/powerpoint/2010/main" val="267778028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7" descr="coordian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7" t="60417" r="4156" b="18750"/>
          <a:stretch/>
        </p:blipFill>
        <p:spPr bwMode="auto">
          <a:xfrm>
            <a:off x="-36512" y="1196752"/>
            <a:ext cx="461429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1520" y="71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cs typeface="Tahoma" pitchFamily="34" charset="0"/>
              </a:rPr>
              <a:t>Hormones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16632"/>
            <a:ext cx="5616624" cy="1656184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body contain lots of organs.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organs work together to be able to communicate with one another.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1785938"/>
            <a:ext cx="4574282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Hormones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convey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messages between organs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Hormones are chemicals made by the glands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gland is an organ that makes and releases useful substances. This is called secretion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gland secrete the hormones into the blood and carry throughout the bloodstream around the body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747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88640"/>
            <a:ext cx="8507288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Hormones and target organs: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Hormones also move around the body by blood vessels.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hormones affect a few organs and these are called target organs.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hormone adrenaline has more target organs than most hormones.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Adrenaline affects the heart, breathing muscles, eyes and digestive system. 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845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2" y="260648"/>
            <a:ext cx="8462144" cy="6186309"/>
          </a:xfrm>
          <a:prstGeom prst="rect">
            <a:avLst/>
          </a:prstGeom>
          <a:solidFill>
            <a:srgbClr val="CC66FF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Insulin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Sugar </a:t>
            </a: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 in the body is controlled by a hormone called insulin</a:t>
            </a: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meal with starch or sugar, a sugar called glucose is absorbed into the blood</a:t>
            </a: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blood carries this all over the body.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Cells need glucose for energy</a:t>
            </a: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a meals contains to much sugar or starch then the blood glucose level rises and the pancreas detects this. </a:t>
            </a:r>
            <a:endParaRPr lang="en-GB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responds by excreting the hormone insulin</a:t>
            </a: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carried to the liver in the blood</a:t>
            </a: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liver takes out glucose from the blood and stores it</a:t>
            </a:r>
            <a:r>
              <a:rPr lang="en-GB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your glucose levels fall then the liver stores this glucose back into the blood. </a:t>
            </a:r>
          </a:p>
        </p:txBody>
      </p:sp>
      <p:pic>
        <p:nvPicPr>
          <p:cNvPr id="6" name="Picture 5" descr="sweating.jpg"/>
          <p:cNvPicPr>
            <a:picLocks noChangeAspect="1"/>
          </p:cNvPicPr>
          <p:nvPr/>
        </p:nvPicPr>
        <p:blipFill>
          <a:blip r:embed="rId3"/>
          <a:srcRect l="34242" t="31250" r="34242" b="46875"/>
          <a:stretch>
            <a:fillRect/>
          </a:stretch>
        </p:blipFill>
        <p:spPr>
          <a:xfrm>
            <a:off x="7478247" y="1894511"/>
            <a:ext cx="1440160" cy="137469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192832574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59" y="242797"/>
            <a:ext cx="4392488" cy="564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Menstrual cycle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cycle, is when an egg is released from a woman's ovaries every 28 days.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the egg is released, the lining of the womb thickens.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the egg is fertilised the womb is ready to conceive the tiny embryo.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not the lining breaks down.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passes through and is called menstruation.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8640"/>
            <a:ext cx="4464496" cy="201622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menstrual cycle is controlled by hormones: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FSH- secreted by the pituitary gland.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rgbClr val="CC99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LH- secreted by the pituitary gland.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Oestrogen- secreted by the ovaries.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983955" y="2454379"/>
            <a:ext cx="3786188" cy="4038648"/>
            <a:chOff x="4857752" y="3071810"/>
            <a:chExt cx="3786214" cy="3786190"/>
          </a:xfrm>
        </p:grpSpPr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4857752" y="3071810"/>
              <a:ext cx="3786214" cy="3786190"/>
              <a:chOff x="4786314" y="4214818"/>
              <a:chExt cx="2143140" cy="264318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786314" y="4214818"/>
                <a:ext cx="1072019" cy="264318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858333" y="4214818"/>
                <a:ext cx="1071121" cy="2643182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5000628" y="3714748"/>
              <a:ext cx="1357322" cy="50006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FSH is secreted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929454" y="3643310"/>
              <a:ext cx="1571636" cy="78581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FSH causes and egg to mature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000892" y="4571998"/>
              <a:ext cx="1500198" cy="10715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FSH cause the ovary to secrete oestrogen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72066" y="4786311"/>
              <a:ext cx="1571636" cy="107156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Oestrogen stops the pituitary secreting FSH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72066" y="6072187"/>
              <a:ext cx="1643073" cy="78581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oestrogen cause the pituitary to secrete LH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29454" y="5929312"/>
              <a:ext cx="1571636" cy="92868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LH causes the mature egg to be released from the ovary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357950" y="3857623"/>
              <a:ext cx="571504" cy="285750"/>
            </a:xfrm>
            <a:prstGeom prst="rightArrow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 rot="2497979">
              <a:off x="6264287" y="4225923"/>
              <a:ext cx="806456" cy="334963"/>
            </a:xfrm>
            <a:prstGeom prst="rightArrow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6657989" y="5021262"/>
              <a:ext cx="428628" cy="28575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 rot="7717046">
              <a:off x="6473840" y="5711823"/>
              <a:ext cx="679451" cy="292102"/>
            </a:xfrm>
            <a:prstGeom prst="rightArrow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643702" y="6286500"/>
              <a:ext cx="428628" cy="285750"/>
            </a:xfrm>
            <a:prstGeom prst="rightArrow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4" name="TextBox 18"/>
            <p:cNvSpPr txBox="1">
              <a:spLocks noChangeArrowheads="1"/>
            </p:cNvSpPr>
            <p:nvPr/>
          </p:nvSpPr>
          <p:spPr bwMode="auto">
            <a:xfrm>
              <a:off x="5000628" y="3071810"/>
              <a:ext cx="1928826" cy="60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GB" b="1" dirty="0">
                  <a:solidFill>
                    <a:srgbClr val="7030A0"/>
                  </a:solidFill>
                </a:rPr>
                <a:t>In the pituitary gland</a:t>
              </a:r>
            </a:p>
          </p:txBody>
        </p:sp>
        <p:sp>
          <p:nvSpPr>
            <p:cNvPr id="14355" name="TextBox 19"/>
            <p:cNvSpPr txBox="1">
              <a:spLocks noChangeArrowheads="1"/>
            </p:cNvSpPr>
            <p:nvPr/>
          </p:nvSpPr>
          <p:spPr bwMode="auto">
            <a:xfrm>
              <a:off x="7000892" y="3143248"/>
              <a:ext cx="1571636" cy="34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b="1" dirty="0">
                  <a:solidFill>
                    <a:srgbClr val="CC0099"/>
                  </a:solidFill>
                </a:rPr>
                <a:t>In the ovary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52277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Hormones and menstrual cycle</a:t>
            </a:r>
          </a:p>
        </p:txBody>
      </p:sp>
      <p:pic>
        <p:nvPicPr>
          <p:cNvPr id="15363" name="Picture 4" descr="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7" t="42188" r="11461" b="29688"/>
          <a:stretch>
            <a:fillRect/>
          </a:stretch>
        </p:blipFill>
        <p:spPr bwMode="auto">
          <a:xfrm>
            <a:off x="85725" y="908720"/>
            <a:ext cx="8446715" cy="57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942346"/>
            <a:ext cx="3865612" cy="3046988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Concentration of FSH, LH and Oestrogen change during the cycle.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As oestrogen levels rise they cause the thickness of the uterus lining.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As oestrogen levels fall, the lining breaks down.</a:t>
            </a:r>
          </a:p>
        </p:txBody>
      </p:sp>
    </p:spTree>
    <p:extLst>
      <p:ext uri="{BB962C8B-B14F-4D97-AF65-F5344CB8AC3E}">
        <p14:creationId xmlns:p14="http://schemas.microsoft.com/office/powerpoint/2010/main" val="40668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Hormones and menstrual cycle</a:t>
            </a:r>
          </a:p>
        </p:txBody>
      </p:sp>
      <p:grpSp>
        <p:nvGrpSpPr>
          <p:cNvPr id="15365" name="Group 24"/>
          <p:cNvGrpSpPr>
            <a:grpSpLocks/>
          </p:cNvGrpSpPr>
          <p:nvPr/>
        </p:nvGrpSpPr>
        <p:grpSpPr bwMode="auto">
          <a:xfrm>
            <a:off x="35496" y="836709"/>
            <a:ext cx="9217024" cy="5976667"/>
            <a:chOff x="2580872" y="4531886"/>
            <a:chExt cx="6352165" cy="2932188"/>
          </a:xfrm>
        </p:grpSpPr>
        <p:grpSp>
          <p:nvGrpSpPr>
            <p:cNvPr id="15366" name="Group 23"/>
            <p:cNvGrpSpPr>
              <a:grpSpLocks/>
            </p:cNvGrpSpPr>
            <p:nvPr/>
          </p:nvGrpSpPr>
          <p:grpSpPr bwMode="auto">
            <a:xfrm>
              <a:off x="2580872" y="4531886"/>
              <a:ext cx="6352165" cy="2932188"/>
              <a:chOff x="2866624" y="2822951"/>
              <a:chExt cx="6352165" cy="2932188"/>
            </a:xfrm>
          </p:grpSpPr>
          <p:grpSp>
            <p:nvGrpSpPr>
              <p:cNvPr id="15368" name="Group 22"/>
              <p:cNvGrpSpPr>
                <a:grpSpLocks/>
              </p:cNvGrpSpPr>
              <p:nvPr/>
            </p:nvGrpSpPr>
            <p:grpSpPr bwMode="auto">
              <a:xfrm>
                <a:off x="2866624" y="2822951"/>
                <a:ext cx="6352165" cy="2897801"/>
                <a:chOff x="2866624" y="4037397"/>
                <a:chExt cx="6352165" cy="2897801"/>
              </a:xfrm>
            </p:grpSpPr>
            <p:pic>
              <p:nvPicPr>
                <p:cNvPr id="15370" name="Picture 6" descr="cycle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137" t="53307" b="23958"/>
                <a:stretch/>
              </p:blipFill>
              <p:spPr bwMode="auto">
                <a:xfrm>
                  <a:off x="2906810" y="4143380"/>
                  <a:ext cx="6311979" cy="2646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866624" y="4037397"/>
                  <a:ext cx="2071702" cy="9512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2000" dirty="0"/>
                    <a:t>1. On the first day of the cycle, menstruation begins. The thick lining of the uterus breaks down and is lost through the vagina.</a:t>
                  </a:r>
                </a:p>
              </p:txBody>
            </p:sp>
            <p:sp>
              <p:nvSpPr>
                <p:cNvPr id="15373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858016" y="4211429"/>
                  <a:ext cx="2285984" cy="498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2000" dirty="0"/>
                    <a:t>2. One week into the cycle, the lining build up. An egg is ripening in the ovary.</a:t>
                  </a:r>
                  <a:endParaRPr lang="en-GB" sz="2400" dirty="0"/>
                </a:p>
              </p:txBody>
            </p:sp>
            <p:pic>
              <p:nvPicPr>
                <p:cNvPr id="15374" name="Picture 14" descr="cycle.jpg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106" t="58304" r="30487" b="38544"/>
                <a:stretch>
                  <a:fillRect/>
                </a:stretch>
              </p:blipFill>
              <p:spPr bwMode="auto">
                <a:xfrm>
                  <a:off x="4743451" y="4857760"/>
                  <a:ext cx="1114433" cy="357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5" name="Picture 16" descr="cycle.jpg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920" t="67763" r="13121" b="28455"/>
                <a:stretch>
                  <a:fillRect/>
                </a:stretch>
              </p:blipFill>
              <p:spPr bwMode="auto">
                <a:xfrm>
                  <a:off x="6858016" y="5929330"/>
                  <a:ext cx="785818" cy="428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3263634" y="6285911"/>
                  <a:ext cx="2594250" cy="6492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2000" dirty="0">
                      <a:latin typeface="+mn-lt"/>
                      <a:cs typeface="+mn-cs"/>
                    </a:rPr>
                    <a:t>4. Three weeks into the cycle, the egg has almost reached the uterus. If it hasn’t been fertilised, it will die.</a:t>
                  </a:r>
                </a:p>
              </p:txBody>
            </p:sp>
            <p:sp>
              <p:nvSpPr>
                <p:cNvPr id="15377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8715404" y="4786322"/>
                  <a:ext cx="428596" cy="1015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en-GB"/>
                </a:p>
                <a:p>
                  <a:endParaRPr lang="en-GB"/>
                </a:p>
                <a:p>
                  <a:endParaRPr lang="en-GB" sz="2400"/>
                </a:p>
              </p:txBody>
            </p:sp>
            <p:sp>
              <p:nvSpPr>
                <p:cNvPr id="1537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7432243" y="5655342"/>
                  <a:ext cx="1714480" cy="11022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2000" dirty="0"/>
                    <a:t>Two weeks into the cycle, an egg is released from the ovary. The lining is soft and thick and ready to receive if egg is fertilised.</a:t>
                  </a:r>
                </a:p>
              </p:txBody>
            </p:sp>
          </p:grpSp>
          <p:sp>
            <p:nvSpPr>
              <p:cNvPr id="15369" name="TextBox 20"/>
              <p:cNvSpPr txBox="1">
                <a:spLocks noChangeArrowheads="1"/>
              </p:cNvSpPr>
              <p:nvPr/>
            </p:nvSpPr>
            <p:spPr bwMode="auto">
              <a:xfrm>
                <a:off x="7500958" y="5570473"/>
                <a:ext cx="1643042" cy="184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GB" sz="600"/>
              </a:p>
            </p:txBody>
          </p:sp>
        </p:grpSp>
        <p:sp>
          <p:nvSpPr>
            <p:cNvPr id="15367" name="TextBox 18"/>
            <p:cNvSpPr txBox="1">
              <a:spLocks noChangeArrowheads="1"/>
            </p:cNvSpPr>
            <p:nvPr/>
          </p:nvSpPr>
          <p:spPr bwMode="auto">
            <a:xfrm>
              <a:off x="6429388" y="4643446"/>
              <a:ext cx="14287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79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Controlling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052736"/>
            <a:ext cx="2988394" cy="561662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When a women doesn’t produce eggs, then she can be given fertility treatment.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hormones used are called fertility drugs.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hormone FSH, can used. This stimulates the women eggs to mature in the ovaries.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egg is then released into the oviduct and conceive normally.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260648"/>
            <a:ext cx="4138613" cy="542925"/>
          </a:xfr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IVF- In Vitro Fertilisation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3275856" y="980728"/>
            <a:ext cx="5688632" cy="5432538"/>
            <a:chOff x="4643438" y="1721926"/>
            <a:chExt cx="4143404" cy="5433145"/>
          </a:xfrm>
        </p:grpSpPr>
        <p:sp>
          <p:nvSpPr>
            <p:cNvPr id="5" name="TextBox 4"/>
            <p:cNvSpPr txBox="1"/>
            <p:nvPr/>
          </p:nvSpPr>
          <p:spPr>
            <a:xfrm>
              <a:off x="4643438" y="1721926"/>
              <a:ext cx="4143404" cy="8003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The women is given fertility drugs in her ovaries to mature the eggs.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3438" y="2647799"/>
              <a:ext cx="4143404" cy="115429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These eggs are then removed and some are placed inside a Petri dish containing a special solution.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3438" y="3874275"/>
              <a:ext cx="4143404" cy="8003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Then some of the mans sperm cells are added to this mixture.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3438" y="4746600"/>
              <a:ext cx="4143404" cy="15082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These eggs can then fertilise, then when  they form into tiny balls, the chosen embryos are then placed back into the women’s uterus.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3438" y="6354763"/>
              <a:ext cx="4143404" cy="8003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Then if the process is successful a baby can develop.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7592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Controlling fertility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340768"/>
            <a:ext cx="8280920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+mn-lt"/>
                <a:cs typeface="+mn-cs"/>
              </a:rPr>
              <a:t>Oral </a:t>
            </a:r>
            <a:r>
              <a:rPr lang="en-GB" sz="3200" b="1" dirty="0" smtClean="0">
                <a:latin typeface="+mn-lt"/>
                <a:cs typeface="+mn-cs"/>
              </a:rPr>
              <a:t>contraceptives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cs typeface="+mn-cs"/>
              </a:rPr>
              <a:t>The contraceptive pill contains hormones such as </a:t>
            </a:r>
            <a:r>
              <a:rPr lang="en-GB" sz="3200" dirty="0" smtClean="0">
                <a:latin typeface="+mn-lt"/>
                <a:cs typeface="+mn-cs"/>
              </a:rPr>
              <a:t>oestrogen and progesterone.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cs typeface="+mn-cs"/>
              </a:rPr>
              <a:t>This hormone stops the production of FSH, and then the eggs don’t mature in the ovaries</a:t>
            </a:r>
            <a:r>
              <a:rPr lang="en-GB" sz="3200" dirty="0" smtClean="0">
                <a:latin typeface="+mn-lt"/>
                <a:cs typeface="+mn-cs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cs typeface="+mn-cs"/>
              </a:rPr>
              <a:t>So no egg in released into  the ovaries and she cannot get pregnant. </a:t>
            </a:r>
          </a:p>
        </p:txBody>
      </p:sp>
    </p:spTree>
    <p:extLst>
      <p:ext uri="{BB962C8B-B14F-4D97-AF65-F5344CB8AC3E}">
        <p14:creationId xmlns:p14="http://schemas.microsoft.com/office/powerpoint/2010/main" val="237868583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362075"/>
          </a:xfrm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90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  <a:t>COORDINATION AND</a:t>
            </a:r>
            <a:br>
              <a:rPr lang="en-GB" sz="90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</a:br>
            <a:r>
              <a:rPr lang="en-GB" sz="90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  <a:t> CONTROL</a:t>
            </a:r>
            <a:r>
              <a:rPr lang="en-GB" sz="9600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	</a:t>
            </a:r>
            <a:endParaRPr lang="en-GB" sz="9600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3075" name="Picture 4" descr="http://faculty.washington.edu/chudler/gif/ppreflex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64904"/>
            <a:ext cx="1905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595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76" y="2000240"/>
            <a:ext cx="8215338" cy="1362075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GB" sz="1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DIET &amp;EXERCISE</a:t>
            </a:r>
          </a:p>
        </p:txBody>
      </p:sp>
      <p:pic>
        <p:nvPicPr>
          <p:cNvPr id="17411" name="Picture 5" descr="C:\Users\sukhdevm\AppData\Local\Microsoft\Windows\Temporary Internet Files\Content.IE5\A8JOTQLS\MPj043871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214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/>
            <a:r>
              <a:rPr lang="en-GB" sz="4000" b="1" dirty="0" smtClean="0">
                <a:solidFill>
                  <a:srgbClr val="FF0000"/>
                </a:solidFill>
                <a:cs typeface="Tahoma" pitchFamily="34" charset="0"/>
              </a:rPr>
              <a:t>Diet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214438"/>
            <a:ext cx="2143125" cy="614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balanced diet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764704"/>
            <a:ext cx="5040559" cy="1481160"/>
          </a:xfrm>
          <a:solidFill>
            <a:srgbClr val="FFFF99"/>
          </a:solidFill>
          <a:ln w="28575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 people require different energy needs.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Exercise takes up lots of energy.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amount of energy you need also depends on the type of job you do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buNone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0" y="1643063"/>
            <a:ext cx="3143250" cy="3786188"/>
            <a:chOff x="500034" y="2143116"/>
            <a:chExt cx="3143272" cy="3797122"/>
          </a:xfrm>
        </p:grpSpPr>
        <p:sp>
          <p:nvSpPr>
            <p:cNvPr id="18443" name="TextBox 4"/>
            <p:cNvSpPr txBox="1">
              <a:spLocks noChangeArrowheads="1"/>
            </p:cNvSpPr>
            <p:nvPr/>
          </p:nvSpPr>
          <p:spPr bwMode="auto">
            <a:xfrm>
              <a:off x="500034" y="2143116"/>
              <a:ext cx="2928958" cy="36933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Carbohydrates-</a:t>
              </a:r>
              <a:r>
                <a:rPr lang="en-GB" dirty="0">
                  <a:latin typeface="Tahoma" pitchFamily="34" charset="0"/>
                  <a:cs typeface="Tahoma" pitchFamily="34" charset="0"/>
                </a:rPr>
                <a:t> for Energy</a:t>
              </a:r>
            </a:p>
          </p:txBody>
        </p:sp>
        <p:sp>
          <p:nvSpPr>
            <p:cNvPr id="18444" name="TextBox 5"/>
            <p:cNvSpPr txBox="1">
              <a:spLocks noChangeArrowheads="1"/>
            </p:cNvSpPr>
            <p:nvPr/>
          </p:nvSpPr>
          <p:spPr bwMode="auto">
            <a:xfrm>
              <a:off x="500034" y="2572979"/>
              <a:ext cx="3143272" cy="64633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Fats – </a:t>
              </a:r>
              <a:r>
                <a:rPr lang="en-GB">
                  <a:latin typeface="Tahoma" pitchFamily="34" charset="0"/>
                  <a:cs typeface="Tahoma" pitchFamily="34" charset="0"/>
                </a:rPr>
                <a:t>for stored energy and making cell membranes</a:t>
              </a:r>
            </a:p>
          </p:txBody>
        </p:sp>
        <p:sp>
          <p:nvSpPr>
            <p:cNvPr id="18445" name="TextBox 6"/>
            <p:cNvSpPr txBox="1">
              <a:spLocks noChangeArrowheads="1"/>
            </p:cNvSpPr>
            <p:nvPr/>
          </p:nvSpPr>
          <p:spPr bwMode="auto">
            <a:xfrm>
              <a:off x="500034" y="3287880"/>
              <a:ext cx="2928958" cy="64633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Proteins- </a:t>
              </a:r>
              <a:r>
                <a:rPr lang="en-GB">
                  <a:latin typeface="Tahoma" pitchFamily="34" charset="0"/>
                  <a:cs typeface="Tahoma" pitchFamily="34" charset="0"/>
                </a:rPr>
                <a:t>for growth and repair and energy</a:t>
              </a:r>
              <a:endPara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46" name="TextBox 7"/>
            <p:cNvSpPr txBox="1">
              <a:spLocks noChangeArrowheads="1"/>
            </p:cNvSpPr>
            <p:nvPr/>
          </p:nvSpPr>
          <p:spPr bwMode="auto">
            <a:xfrm>
              <a:off x="500034" y="4005855"/>
              <a:ext cx="3143272" cy="120032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Vitamins and Minerals- </a:t>
              </a:r>
              <a:r>
                <a:rPr lang="en-GB">
                  <a:latin typeface="Tahoma" pitchFamily="34" charset="0"/>
                  <a:cs typeface="Tahoma" pitchFamily="34" charset="0"/>
                </a:rPr>
                <a:t>for keeping healthy and not developing deficiency diseases</a:t>
              </a:r>
              <a:endPara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47" name="TextBox 8"/>
            <p:cNvSpPr txBox="1">
              <a:spLocks noChangeArrowheads="1"/>
            </p:cNvSpPr>
            <p:nvPr/>
          </p:nvSpPr>
          <p:spPr bwMode="auto">
            <a:xfrm>
              <a:off x="500034" y="5293907"/>
              <a:ext cx="2714644" cy="64633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Fibre- </a:t>
              </a:r>
              <a:r>
                <a:rPr lang="en-GB">
                  <a:latin typeface="Tahoma" pitchFamily="34" charset="0"/>
                  <a:cs typeface="Tahoma" pitchFamily="34" charset="0"/>
                </a:rPr>
                <a:t>to help the digestive system</a:t>
              </a:r>
              <a:endPara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82937" y="2716158"/>
            <a:ext cx="5988918" cy="3693319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Another reason that affects the amount of food you eat is our metabolic rates.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All our metabolic rates are different.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Metabolic rate is the rate at which chemical reactions happen in the cells.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Men tend to have faster metabolic rates then women.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Young people have faster metabolic rates than older people.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 greater the proportion of muscle to fat in you body the higher your metabolic rate is.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It can also be affected by genes.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In winter people tend to have higher metabolic rates than in summer due to the less amount of food we need.</a:t>
            </a:r>
          </a:p>
        </p:txBody>
      </p:sp>
    </p:spTree>
    <p:extLst>
      <p:ext uri="{BB962C8B-B14F-4D97-AF65-F5344CB8AC3E}">
        <p14:creationId xmlns:p14="http://schemas.microsoft.com/office/powerpoint/2010/main" val="42228116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836712"/>
            <a:ext cx="8496944" cy="4525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have fat in our bodies</a:t>
            </a:r>
          </a:p>
          <a:p>
            <a:pPr marL="0" indent="0">
              <a:buNone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found beneath the skin and around the organs, e.g. Kidneys</a:t>
            </a:r>
          </a:p>
          <a:p>
            <a:pPr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an energy store</a:t>
            </a:r>
          </a:p>
          <a:p>
            <a:pPr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helps to insulate our bodies and keep heat in</a:t>
            </a:r>
          </a:p>
          <a:p>
            <a:pPr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can protect internal organs from bruising 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4012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0013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Obesity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0024" y="260648"/>
            <a:ext cx="5936431" cy="132873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more food you eat each day, can lead to excess store of fat in the body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need fat but to much is bad.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GB" sz="3600" dirty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51520" y="1844824"/>
            <a:ext cx="4320480" cy="4832092"/>
          </a:xfrm>
          <a:prstGeom prst="rect">
            <a:avLst/>
          </a:prstGeom>
          <a:solidFill>
            <a:srgbClr val="CC66FF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dirty="0"/>
              <a:t>People who are overweight are called obese.</a:t>
            </a:r>
          </a:p>
          <a:p>
            <a:pPr algn="ctr"/>
            <a:r>
              <a:rPr lang="en-GB" sz="2800" dirty="0"/>
              <a:t>Being obese can lead to a high risk of being ill.</a:t>
            </a:r>
          </a:p>
          <a:p>
            <a:endParaRPr lang="en-GB" sz="2800" dirty="0"/>
          </a:p>
          <a:p>
            <a:r>
              <a:rPr lang="en-GB" sz="2800" b="1" dirty="0"/>
              <a:t>Problems include: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Arthritis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Diabetes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High blood pressure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Heart disease</a:t>
            </a:r>
          </a:p>
          <a:p>
            <a:pPr>
              <a:buFont typeface="Arial" charset="0"/>
              <a:buChar char="•"/>
            </a:pPr>
            <a:endParaRPr lang="en-GB" sz="2800" dirty="0"/>
          </a:p>
        </p:txBody>
      </p:sp>
      <p:pic>
        <p:nvPicPr>
          <p:cNvPr id="20485" name="Picture 2" descr="http://www.loseweight-ok.com/images/weighth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/>
          <a:stretch>
            <a:fillRect/>
          </a:stretch>
        </p:blipFill>
        <p:spPr bwMode="auto">
          <a:xfrm>
            <a:off x="5072063" y="2214563"/>
            <a:ext cx="3413125" cy="37798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779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Illnesses by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5"/>
            <a:ext cx="4464496" cy="9361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Arthritis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‘inflammation of the joints’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897" y="188640"/>
            <a:ext cx="4329112" cy="39604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Diabetes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illness where a person cannot control their blood glucose level.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Type 2 is mostly suffered by obese people.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is dangerous because you have to much glucose in the blood which can damage cells as it draws water out of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365104"/>
            <a:ext cx="4857750" cy="1923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High blood pressure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Blood pressure is the pressure of the blood in the arteries.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is bad because it puts strain on the heart and their is an increases chance of blood vessels damaging.</a:t>
            </a:r>
          </a:p>
        </p:txBody>
      </p:sp>
    </p:spTree>
    <p:extLst>
      <p:ext uri="{BB962C8B-B14F-4D97-AF65-F5344CB8AC3E}">
        <p14:creationId xmlns:p14="http://schemas.microsoft.com/office/powerpoint/2010/main" val="37362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42862" y="-9939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Starvation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123" y="1340768"/>
            <a:ext cx="4038600" cy="400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Malnutrition- diet is in adequate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904" y="116632"/>
            <a:ext cx="4038600" cy="400789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a person doesn’t have enough to eat: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their resistance to diseases is lowered.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can die from diseases such as, cholera, tuberculosis.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Women’s periods become irregular or stop.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539" y="2636912"/>
            <a:ext cx="5009769" cy="3139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/>
              <a:t>In some countries, some people live by growing their own crops.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Sometimes they can be affected by: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/>
              <a:t>Droughts or floods, so crops can’t grow properly.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/>
              <a:t>A war, so people can’t visit their fields or look after their kids.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/>
              <a:t>People are to poor to buy food.</a:t>
            </a:r>
          </a:p>
        </p:txBody>
      </p:sp>
      <p:pic>
        <p:nvPicPr>
          <p:cNvPr id="22535" name="Picture 2" descr="http://i207.photobucket.com/albums/bb125/Cheeriotown/star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5778"/>
            <a:ext cx="1186813" cy="7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253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34888" y="-243408"/>
            <a:ext cx="8229600" cy="1143000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  Cholesterol and Salt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6" y="116632"/>
            <a:ext cx="3672756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	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Fast food contains lots of fat and salt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692696"/>
            <a:ext cx="5040560" cy="6048672"/>
          </a:xfr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Cholesterol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Too much cholesterol in the blood can form blockage in blood vessels and increased risk of heart disease.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Saturated fats are found in animal products e.g. Eggs, meat and dairy products.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fats lower your cholesterol levels. These are unsaturated fats, e.g. Plant oils ex sunflower oil.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Cholesterol can be used to make cell membranes e.g. Your liver makes cholesterol.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you eat a diet with less saturated fats then your cell will have enough.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you have too much then the liver makes less.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amount of cholesterol you have depends on your genes and how much fat you eat.</a:t>
            </a:r>
          </a:p>
        </p:txBody>
      </p:sp>
      <p:pic>
        <p:nvPicPr>
          <p:cNvPr id="23558" name="Picture 6" descr="sa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9" t="53125" r="31377" b="28645"/>
          <a:stretch>
            <a:fillRect/>
          </a:stretch>
        </p:blipFill>
        <p:spPr bwMode="auto">
          <a:xfrm>
            <a:off x="539552" y="2132856"/>
            <a:ext cx="30003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49561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496" y="-9939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Cholesterol and heart disease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>
          <a:xfrm>
            <a:off x="4643437" y="836712"/>
            <a:ext cx="4393059" cy="5878413"/>
          </a:xfr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Cholesterol can’t dissolve in water, therefore it can’t dissolve into watery blood plasma.</a:t>
            </a:r>
          </a:p>
          <a:p>
            <a:r>
              <a:rPr lang="en-GB" sz="1800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Instead it is carried around in tiny ball mixed up with proteins called lipoproteins. </a:t>
            </a:r>
          </a:p>
          <a:p>
            <a:endParaRPr lang="en-GB" sz="1000" dirty="0" smtClean="0">
              <a:latin typeface="Tahoma" pitchFamily="34" charset="0"/>
              <a:cs typeface="Tahoma" pitchFamily="34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High density lipoproteins (HDLs)- is a good cholesterol and keeps you healthy.</a:t>
            </a:r>
          </a:p>
          <a:p>
            <a:r>
              <a:rPr lang="en-GB" sz="1800" dirty="0" smtClean="0">
                <a:solidFill>
                  <a:srgbClr val="CC00FF"/>
                </a:solidFill>
                <a:latin typeface="Tahoma" pitchFamily="34" charset="0"/>
                <a:cs typeface="Tahoma" pitchFamily="34" charset="0"/>
              </a:rPr>
              <a:t>Low density lipoproteins (LDLs)- is a bad cholesterol and can lead to heart disease.</a:t>
            </a:r>
          </a:p>
          <a:p>
            <a:endParaRPr lang="en-GB" sz="800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High levels of LDLs in the blood can increase the risk of developing plaques in the wall of the arteries and can lead to heart problems</a:t>
            </a:r>
          </a:p>
          <a:p>
            <a:r>
              <a:rPr lang="en-GB" sz="1800" dirty="0" smtClean="0">
                <a:solidFill>
                  <a:srgbClr val="CC00FF"/>
                </a:solidFill>
                <a:latin typeface="Tahoma" pitchFamily="34" charset="0"/>
                <a:cs typeface="Tahoma" pitchFamily="34" charset="0"/>
              </a:rPr>
              <a:t>HDLs can protect us against heart disease. They help remove cholesterol from the walls of blood vessels.</a:t>
            </a:r>
          </a:p>
        </p:txBody>
      </p:sp>
      <p:pic>
        <p:nvPicPr>
          <p:cNvPr id="24580" name="Picture 4" descr="li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21875" r="25645" b="65219"/>
          <a:stretch>
            <a:fillRect/>
          </a:stretch>
        </p:blipFill>
        <p:spPr bwMode="auto">
          <a:xfrm>
            <a:off x="285750" y="836712"/>
            <a:ext cx="350043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8" y="2492896"/>
            <a:ext cx="457199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 plaque reduces the space that blood can flow through.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It slows down the blood, so it clots.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If clots break away, they get carried along in the blood and get stuck in smaller blood vessels, blocking blood flow.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1438" y="4500563"/>
            <a:ext cx="4716586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>
                <a:latin typeface="Tahoma" pitchFamily="34" charset="0"/>
                <a:cs typeface="Tahoma" pitchFamily="34" charset="0"/>
              </a:rPr>
              <a:t>Sometimes a clot block one of the arteries that oxygenate blood to the heart muscle.</a:t>
            </a:r>
          </a:p>
          <a:p>
            <a:pPr algn="ctr"/>
            <a:r>
              <a:rPr lang="en-GB" sz="2000">
                <a:latin typeface="Tahoma" pitchFamily="34" charset="0"/>
                <a:cs typeface="Tahoma" pitchFamily="34" charset="0"/>
              </a:rPr>
              <a:t>The muscle cant work, and the heart can’t beat properly.</a:t>
            </a:r>
          </a:p>
          <a:p>
            <a:pPr algn="ctr"/>
            <a:r>
              <a:rPr lang="en-GB" sz="2000">
                <a:latin typeface="Tahoma" pitchFamily="34" charset="0"/>
                <a:cs typeface="Tahoma" pitchFamily="34" charset="0"/>
              </a:rPr>
              <a:t>This can cause a heart attack.</a:t>
            </a:r>
          </a:p>
        </p:txBody>
      </p:sp>
    </p:spTree>
    <p:extLst>
      <p:ext uri="{BB962C8B-B14F-4D97-AF65-F5344CB8AC3E}">
        <p14:creationId xmlns:p14="http://schemas.microsoft.com/office/powerpoint/2010/main" val="16062045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723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Different fats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26752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Saturated fats- raise blood cholesterol levels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Found in foods such as meat, butter and cheese.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260648"/>
            <a:ext cx="4038600" cy="3528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Mono un-saturated fats- they reduce overall blood cholesterol levels and improve balance between LDLs and HDLs in the blood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Found in foods such as olive oil, olives, peanuts and many margarines 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8712968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Polyunsaturated fats- these are better at reducing blood cholesterol levels and balances HDLs and LDLs more that mono unsaturated.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Found in foods such as corn oil, sunflower oil, oily fish and many margarines.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5222323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Statins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3156"/>
            <a:ext cx="4320480" cy="554620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a person’s liver seems to have their cholesterol making is permanently at high, then it is difficult fro them to keep cholesterol levels down.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then have to take drugs called statins.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affect the enzymes that control cholesterol synthesis in the liver and inhibits cholesterol production.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dirty="0"/>
          </a:p>
        </p:txBody>
      </p:sp>
      <p:pic>
        <p:nvPicPr>
          <p:cNvPr id="26628" name="Picture 2" descr="http://img.dailymail.co.uk/i/pix/2007/10_02/004cholesteroldrug_468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700213"/>
            <a:ext cx="44577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0755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" descr="coordian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9" t="25000" r="4156" b="45833"/>
          <a:stretch>
            <a:fillRect/>
          </a:stretch>
        </p:blipFill>
        <p:spPr bwMode="auto">
          <a:xfrm>
            <a:off x="5004048" y="332656"/>
            <a:ext cx="3973170" cy="57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1520" y="71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  <a:cs typeface="Tahoma" pitchFamily="34" charset="0"/>
              </a:rPr>
              <a:t>Nerves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58" y="2414454"/>
            <a:ext cx="476518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brain and spinal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cord make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up the central nervous system.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Nerves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carry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information as electrical impulses.</a:t>
            </a:r>
          </a:p>
        </p:txBody>
      </p:sp>
    </p:spTree>
    <p:extLst>
      <p:ext uri="{BB962C8B-B14F-4D97-AF65-F5344CB8AC3E}">
        <p14:creationId xmlns:p14="http://schemas.microsoft.com/office/powerpoint/2010/main" val="237963223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495553"/>
            <a:ext cx="7772400" cy="1362075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9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Drugs and alcohol</a:t>
            </a:r>
            <a:endParaRPr lang="en-GB" sz="96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7651" name="Picture 2" descr="C:\Users\sukhdevm\AppData\Local\Microsoft\Windows\Temporary Internet Files\Content.IE5\MU1EB6RZ\MPj0405260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-214313"/>
            <a:ext cx="4057650" cy="28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C:\Users\sukhdevm\AppData\Local\Microsoft\Windows\Temporary Internet Files\Content.IE5\MU1EB6RZ\MPj0434160000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35147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529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038600" cy="1757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drug is something that changes the chemical processes in the body.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Recreational drugs are taken for pleasurable reasons.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16632"/>
            <a:ext cx="4608512" cy="65527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Dangers of drugs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Alcohol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Cannabis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Cocaine and heroin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Tobacco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Alcohol and tobacco are legal drugs.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Cannabis, cocaine and heroine are illegal.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People can become addicted to a drug.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feel dependent on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Drug addiction can have long term affects.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can affect the brain and liver.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liver is damaged as its job is destroying harmful chemicals within the body.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Legal drugs can be misused and become a danger.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pic>
        <p:nvPicPr>
          <p:cNvPr id="28677" name="Picture 3" descr="C:\Users\sukhdevm\AppData\Local\Microsoft\Windows\Temporary Internet Files\Content.IE5\L8ERAMV5\MPj0398845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3429000"/>
            <a:ext cx="3486151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8130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Trialling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210050" cy="46148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GB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Is it safe?</a:t>
            </a:r>
          </a:p>
          <a:p>
            <a:pPr>
              <a:defRPr/>
            </a:pPr>
            <a:r>
              <a:rPr lang="en-GB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drug is tested in a lab to see if it is toxic.</a:t>
            </a:r>
          </a:p>
          <a:p>
            <a:pPr>
              <a:defRPr/>
            </a:pPr>
            <a:r>
              <a:rPr lang="en-GB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Is it safe for humans?</a:t>
            </a:r>
          </a:p>
          <a:p>
            <a:pPr>
              <a:defRPr/>
            </a:pPr>
            <a:r>
              <a:rPr lang="en-GB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drug is given the volunteers. They are given different doses to determine the maximum dose. Any side effects are recorded.</a:t>
            </a:r>
          </a:p>
          <a:p>
            <a:pPr>
              <a:defRPr/>
            </a:pPr>
            <a:r>
              <a:rPr lang="en-GB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Does it work?</a:t>
            </a:r>
          </a:p>
          <a:p>
            <a:pPr>
              <a:defRPr/>
            </a:pPr>
            <a:r>
              <a:rPr lang="en-GB" sz="18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drug is tested on the ill people who the drug was made for. If it makes them feel better it is sold commercially. </a:t>
            </a:r>
            <a:endParaRPr lang="en-GB" sz="18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5257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process can take years and may not be successful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 if a drug gets through the stages, it is 5 years before it is sold in chemists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people use it, it may not be the miracle cure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Thalidomide.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was originally developed as a sleeping pill.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was never tested on pregnant women.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now being used to treat leprosy.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 no pregnant women is allowed it.</a:t>
            </a:r>
          </a:p>
        </p:txBody>
      </p:sp>
    </p:spTree>
    <p:extLst>
      <p:ext uri="{BB962C8B-B14F-4D97-AF65-F5344CB8AC3E}">
        <p14:creationId xmlns:p14="http://schemas.microsoft.com/office/powerpoint/2010/main" val="64742992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229600" cy="1143000"/>
          </a:xfrm>
        </p:spPr>
        <p:txBody>
          <a:bodyPr/>
          <a:lstStyle/>
          <a:p>
            <a:pPr algn="l"/>
            <a:r>
              <a:rPr lang="en-GB" b="1" smtClean="0">
                <a:solidFill>
                  <a:srgbClr val="FF0000"/>
                </a:solidFill>
              </a:rPr>
              <a:t>Illegal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4352925" cy="2571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Cannabis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Drug made from dried leave.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can be smoked like tobacco and causes bronchitis and lung cancer.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makes you feel relaxed and happy.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People who suffer from multiple sclerosis say it makes them feel better.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likely to cause the illness schizophrenia.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642938"/>
            <a:ext cx="4214813" cy="27860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Cocaine and heroine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come from opium poppies which are grown in Afghanistan and Columbia.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make people feel happy and relaxed.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Heroine and cocaine are dangerous and known as hard drugs.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Cocaine is addictive and you can get addicted after taking it once.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643314"/>
            <a:ext cx="8286808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FF00"/>
                </a:solidFill>
              </a:rPr>
              <a:t>Hard drugs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Opiates are drugs made from opium.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Diamorphine is an opiate and is used as pain relief in hospitals.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 this in used under control and safely.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Heroine and cocaine are dangerous as people get addicted.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An addict can use a syringe to inject directly into a vein, as it gets to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brain faster.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This adds dangers.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If several people use the same syringe , they can transmit diseases such as HIV/AIDS.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Drugs can take over a persons life.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If they stop, they develop withdrawal symptoms.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They cannot sleep, their eyes water constantly, they yawn, sweat and feel sick.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610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l"/>
            <a:r>
              <a:rPr lang="en-GB" b="1" smtClean="0">
                <a:solidFill>
                  <a:srgbClr val="FF0000"/>
                </a:solidFill>
              </a:rPr>
              <a:t>Alcohol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4352925" cy="37861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 commonly used drug.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can be misused.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Alcohol affects the nervous system. It causes: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Reactions to slow down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Loss of self control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Unconsciousness, coma and even death, when a lot is drunk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Alcohol damages the brain and liver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Brain cells are affected quickly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cells shrink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People can get permanent brain damage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16430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liver gets damaged because its job is to break down alcohol.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Its changes it to harmless substances.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Too much can kill the livers cells.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286125"/>
            <a:ext cx="4357687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People drink to relax and enjoy themselves.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If to much is drunk they get aggressive and violent</a:t>
            </a:r>
          </a:p>
        </p:txBody>
      </p:sp>
      <p:pic>
        <p:nvPicPr>
          <p:cNvPr id="31750" name="Picture 2" descr="C:\Users\sukhdevm\AppData\Local\Microsoft\Windows\Temporary Internet Files\Content.IE5\A8JOTQLS\MCj0398575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143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3" y="5165725"/>
            <a:ext cx="7572375" cy="1477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Alcohol dependency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People can become dependent on alcohol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They can’t manage without 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They spend so much they can't support their families or themselves.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They can lose jobs and families</a:t>
            </a:r>
          </a:p>
        </p:txBody>
      </p:sp>
    </p:spTree>
    <p:extLst>
      <p:ext uri="{BB962C8B-B14F-4D97-AF65-F5344CB8AC3E}">
        <p14:creationId xmlns:p14="http://schemas.microsoft.com/office/powerpoint/2010/main" val="12676159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4500563"/>
            <a:ext cx="8715375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Depressants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Alcohol is a depressant.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These are drugs that slow down brain 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 part of the brain called the cortex allows a person to think clearly and make decisions.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Alcohol affects this 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It also affects the cerebellum, which helps with coordination.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If to much is drunk, it can kill and cause a person to fall into a come or die due to the inhibit of breathing.</a:t>
            </a:r>
          </a:p>
        </p:txBody>
      </p:sp>
      <p:grpSp>
        <p:nvGrpSpPr>
          <p:cNvPr id="32771" name="Group 49"/>
          <p:cNvGrpSpPr>
            <a:grpSpLocks/>
          </p:cNvGrpSpPr>
          <p:nvPr/>
        </p:nvGrpSpPr>
        <p:grpSpPr bwMode="auto">
          <a:xfrm>
            <a:off x="428625" y="428625"/>
            <a:ext cx="2857500" cy="3000375"/>
            <a:chOff x="428596" y="428604"/>
            <a:chExt cx="2857520" cy="3000396"/>
          </a:xfrm>
        </p:grpSpPr>
        <p:grpSp>
          <p:nvGrpSpPr>
            <p:cNvPr id="32777" name="Group 15"/>
            <p:cNvGrpSpPr>
              <a:grpSpLocks/>
            </p:cNvGrpSpPr>
            <p:nvPr/>
          </p:nvGrpSpPr>
          <p:grpSpPr bwMode="auto">
            <a:xfrm>
              <a:off x="428596" y="428604"/>
              <a:ext cx="2857520" cy="3000396"/>
              <a:chOff x="428596" y="428604"/>
              <a:chExt cx="2857520" cy="3000396"/>
            </a:xfrm>
          </p:grpSpPr>
          <p:grpSp>
            <p:nvGrpSpPr>
              <p:cNvPr id="32779" name="Group 8"/>
              <p:cNvGrpSpPr>
                <a:grpSpLocks/>
              </p:cNvGrpSpPr>
              <p:nvPr/>
            </p:nvGrpSpPr>
            <p:grpSpPr bwMode="auto">
              <a:xfrm>
                <a:off x="428596" y="428604"/>
                <a:ext cx="2857520" cy="3000396"/>
                <a:chOff x="428596" y="428604"/>
                <a:chExt cx="2857520" cy="3000396"/>
              </a:xfrm>
            </p:grpSpPr>
            <p:pic>
              <p:nvPicPr>
                <p:cNvPr id="32781" name="Picture 2" descr="alcohol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064" t="59375" b="20059"/>
                <a:stretch>
                  <a:fillRect/>
                </a:stretch>
              </p:blipFill>
              <p:spPr bwMode="auto">
                <a:xfrm>
                  <a:off x="428596" y="428604"/>
                  <a:ext cx="2857520" cy="3000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82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428860" y="2588121"/>
                  <a:ext cx="857256" cy="769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1100"/>
                    <a:t>Blood carries the alcohol to the liver</a:t>
                  </a:r>
                </a:p>
              </p:txBody>
            </p:sp>
            <p:sp>
              <p:nvSpPr>
                <p:cNvPr id="3278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285984" y="925281"/>
                  <a:ext cx="1000132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1200"/>
                    <a:t>Blood carries alcohol the brain</a:t>
                  </a:r>
                </a:p>
              </p:txBody>
            </p:sp>
            <p:sp>
              <p:nvSpPr>
                <p:cNvPr id="32784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42910" y="2738762"/>
                  <a:ext cx="714380" cy="2616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1100"/>
                    <a:t>stomach</a:t>
                  </a:r>
                </a:p>
              </p:txBody>
            </p:sp>
            <p:sp>
              <p:nvSpPr>
                <p:cNvPr id="3278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28596" y="508653"/>
                  <a:ext cx="1000132" cy="12772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en-GB" sz="1100"/>
                    <a:t>Alcohol is swallowed and then absorbed into the body through the stomach</a:t>
                  </a:r>
                </a:p>
              </p:txBody>
            </p:sp>
          </p:grpSp>
          <p:pic>
            <p:nvPicPr>
              <p:cNvPr id="32780" name="Picture 10" descr="alcohol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70" t="64272" r="16162" b="34749"/>
              <a:stretch>
                <a:fillRect/>
              </a:stretch>
            </p:blipFill>
            <p:spPr bwMode="auto">
              <a:xfrm>
                <a:off x="1214414" y="1142984"/>
                <a:ext cx="357190" cy="142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8" name="Picture 2" descr="alcoho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7"/>
                </a:clrFrom>
                <a:clrTo>
                  <a:srgbClr val="FFF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97" t="67210" r="16162" b="29852"/>
            <a:stretch>
              <a:fillRect/>
            </a:stretch>
          </p:blipFill>
          <p:spPr bwMode="auto">
            <a:xfrm>
              <a:off x="1142976" y="1571612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2" name="Group 53"/>
          <p:cNvGrpSpPr>
            <a:grpSpLocks/>
          </p:cNvGrpSpPr>
          <p:nvPr/>
        </p:nvGrpSpPr>
        <p:grpSpPr bwMode="auto">
          <a:xfrm>
            <a:off x="4357688" y="714375"/>
            <a:ext cx="3638550" cy="2857500"/>
            <a:chOff x="4357684" y="714356"/>
            <a:chExt cx="3638235" cy="2857520"/>
          </a:xfrm>
        </p:grpSpPr>
        <p:pic>
          <p:nvPicPr>
            <p:cNvPr id="32773" name="Picture 3" descr="depressan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2" t="28969" r="23395" b="55409"/>
            <a:stretch>
              <a:fillRect/>
            </a:stretch>
          </p:blipFill>
          <p:spPr bwMode="auto">
            <a:xfrm rot="10800000">
              <a:off x="4357684" y="714356"/>
              <a:ext cx="3638235" cy="285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Box 50"/>
            <p:cNvSpPr txBox="1">
              <a:spLocks noChangeArrowheads="1"/>
            </p:cNvSpPr>
            <p:nvPr/>
          </p:nvSpPr>
          <p:spPr bwMode="auto">
            <a:xfrm>
              <a:off x="4500562" y="714356"/>
              <a:ext cx="3429024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1400"/>
                <a:t>The cortex(the wrinkled surface layer of the brain) which is responsible for conscious thought and actions</a:t>
              </a:r>
            </a:p>
          </p:txBody>
        </p:sp>
        <p:sp>
          <p:nvSpPr>
            <p:cNvPr id="32775" name="TextBox 51"/>
            <p:cNvSpPr txBox="1">
              <a:spLocks noChangeArrowheads="1"/>
            </p:cNvSpPr>
            <p:nvPr/>
          </p:nvSpPr>
          <p:spPr bwMode="auto">
            <a:xfrm>
              <a:off x="6500826" y="1571612"/>
              <a:ext cx="1357322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1400"/>
                <a:t>The cerebellum which controls movement and posture</a:t>
              </a:r>
            </a:p>
          </p:txBody>
        </p:sp>
        <p:sp>
          <p:nvSpPr>
            <p:cNvPr id="32776" name="TextBox 52"/>
            <p:cNvSpPr txBox="1">
              <a:spLocks noChangeArrowheads="1"/>
            </p:cNvSpPr>
            <p:nvPr/>
          </p:nvSpPr>
          <p:spPr bwMode="auto">
            <a:xfrm>
              <a:off x="6429388" y="2571744"/>
              <a:ext cx="1428760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1400"/>
                <a:t>The medulla which controls breathing and heart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6616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FF0000"/>
                </a:solidFill>
              </a:rPr>
              <a:t>Tobacco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4038600" cy="12573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Cigarette poisons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Tobacco contains many different substances including nicotine, tar and carbon monoxide.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85750"/>
            <a:ext cx="4038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Lung diseases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smoker get lung infections.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bronchitis, the smokers bronchi inflames.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Lots of mucus is produced.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can cause excessive coughing.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air sacs lose stretchiness.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is difficult to get oxygen into the blood.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is called emphysema.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Someone with this condition may have to breathe oxygen from a cylinder.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500313"/>
            <a:ext cx="41306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Nicotine-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affects the brain. It is addictive.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38" y="3000375"/>
            <a:ext cx="4429125" cy="1138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Tar –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is a poison that causes cancer. Its a carcinogen.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Cigarette smoke  often causes lung cancer, but can risk development of other cancers.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8" y="4286250"/>
            <a:ext cx="4429125" cy="18780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Carbon monoxide-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takes the place of oxygen in red blood cells, so the blood carries less oxygen. This can harm body cells.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pregnant women this can be dangerous as the baby will get less oxygen, it may not grow properly and have a low birth weight. A person who smokes is likely to have heart disease. </a:t>
            </a:r>
          </a:p>
        </p:txBody>
      </p:sp>
      <p:pic>
        <p:nvPicPr>
          <p:cNvPr id="33800" name="Picture 7" descr="smo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65289" r="27771" b="17775"/>
          <a:stretch>
            <a:fillRect/>
          </a:stretch>
        </p:blipFill>
        <p:spPr bwMode="auto">
          <a:xfrm>
            <a:off x="4567238" y="4643438"/>
            <a:ext cx="45767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3169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Pathogens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464496" cy="54726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Microorganisms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are living things that we cannot see.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include bacteria and viruses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Humans are visible organisms, which are made up of tiny cells.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Each bacterium is made up of one cell.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Their cells are smaller than ours.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can’t see bacteria clearly.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Viruses are even smaller.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some viruses that can get into bacteria, so bacteria can also get ill.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88640"/>
            <a:ext cx="4038600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Microorganisms and disease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bacteria and viruses can cause disease.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microorganism that causes disease is called a pathogen.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bacteria can get into the body, it reproduces rapidly.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produce toxins that make you feel ill.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carried in the blood.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virus can get into a cell and reproduce there.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to much is produced they can burst out of the cell and destroy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Body defences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03860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White blood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are our defence forces.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attack and destroy pathogens in the body.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are part of our immune system.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white blood cells surround bacteria and take them into its cytoplasm.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kill them and make antibodies, that destroy bacteria.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antitoxins, that neutralise the poisons that the bacteria makes.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4038600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Epidemic and pandemics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Sometimes people get a flu.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lots of people have an infectious disease at the same time, this is an epidemic.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an epidemic spreads worldwide, its known as a pandemic.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873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Phagocytosis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0" y="214313"/>
            <a:ext cx="4071938" cy="65008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Antibodies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Other white blood cells, called lymphocytes, that attack pathogens in a different way.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produce chemicals called antibodies.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is an anti body molecule.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end bits fit onto molecules of the pathogen.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Each shape fits one kind of pathogen.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 we have millions of lymphocytes.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antibodies group around and stick to the pathogen.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can kill it directly or stick to it in clumps, so phagocytes can gather and destroy them more easily.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of the chemical that the lymphocytes make can stick to the dangerous toxins made and given off by bacteria, can destroy them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chemicals are called antitoxins. </a:t>
            </a:r>
          </a:p>
        </p:txBody>
      </p:sp>
      <p:pic>
        <p:nvPicPr>
          <p:cNvPr id="36868" name="Content Placeholder 6" descr="defence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12758" r="21057" b="67485"/>
          <a:stretch>
            <a:fillRect/>
          </a:stretch>
        </p:blipFill>
        <p:spPr>
          <a:xfrm>
            <a:off x="142875" y="1016000"/>
            <a:ext cx="4429125" cy="1979613"/>
          </a:xfrm>
        </p:spPr>
      </p:pic>
      <p:sp>
        <p:nvSpPr>
          <p:cNvPr id="8" name="TextBox 7"/>
          <p:cNvSpPr txBox="1"/>
          <p:nvPr/>
        </p:nvSpPr>
        <p:spPr>
          <a:xfrm>
            <a:off x="285750" y="3065463"/>
            <a:ext cx="4143375" cy="1077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This shows how a white blood cell, called phagocytes.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They surround and ingest bacteria. This activity is called phagocytosis.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8" y="4214813"/>
            <a:ext cx="4714875" cy="2554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This is what happens when you have an infected wound.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Some of the cells around the wound produce chemicals that tells the phagocytes they’re needed.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Extra blood flows to the infected site, bringing more phagocytes with 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The would becomes inflamed and red.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But under the skin, they are dong their best to kill the pathogens. </a:t>
            </a:r>
          </a:p>
        </p:txBody>
      </p:sp>
      <p:pic>
        <p:nvPicPr>
          <p:cNvPr id="36871" name="Picture 9" descr="defenc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8" t="55930" r="19914" b="29071"/>
          <a:stretch>
            <a:fillRect/>
          </a:stretch>
        </p:blipFill>
        <p:spPr bwMode="auto">
          <a:xfrm>
            <a:off x="5357813" y="1428750"/>
            <a:ext cx="2143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744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Receptors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748" y="1052736"/>
            <a:ext cx="3857625" cy="646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Receptors are special cells that detect stimuli.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82" y="1838548"/>
            <a:ext cx="3500438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Stimulus is a change in the environment.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186" y="2695798"/>
            <a:ext cx="3714750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Receptors send electrical impulses along nerves to your brain. 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51482" y="3553048"/>
            <a:ext cx="3500438" cy="92392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>
                <a:latin typeface="Tahoma" pitchFamily="34" charset="0"/>
                <a:cs typeface="Tahoma" pitchFamily="34" charset="0"/>
              </a:rPr>
              <a:t>Your brain then sends impulses speeding along other nerves to a muscle e.g. in the hand or leg.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53" y="4553173"/>
            <a:ext cx="3571875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All your muscles are effectors. An effector is an organ that does something to respond to a stimulus.</a:t>
            </a:r>
          </a:p>
        </p:txBody>
      </p:sp>
      <p:grpSp>
        <p:nvGrpSpPr>
          <p:cNvPr id="6153" name="Group 44"/>
          <p:cNvGrpSpPr>
            <a:grpSpLocks/>
          </p:cNvGrpSpPr>
          <p:nvPr/>
        </p:nvGrpSpPr>
        <p:grpSpPr bwMode="auto">
          <a:xfrm>
            <a:off x="4355976" y="-99392"/>
            <a:ext cx="5214937" cy="4638675"/>
            <a:chOff x="3929058" y="642918"/>
            <a:chExt cx="5214942" cy="4638106"/>
          </a:xfrm>
        </p:grpSpPr>
        <p:grpSp>
          <p:nvGrpSpPr>
            <p:cNvPr id="6155" name="Group 41"/>
            <p:cNvGrpSpPr>
              <a:grpSpLocks/>
            </p:cNvGrpSpPr>
            <p:nvPr/>
          </p:nvGrpSpPr>
          <p:grpSpPr bwMode="auto">
            <a:xfrm>
              <a:off x="4071934" y="642918"/>
              <a:ext cx="5072066" cy="4352354"/>
              <a:chOff x="4071934" y="1928802"/>
              <a:chExt cx="5072066" cy="4352354"/>
            </a:xfrm>
          </p:grpSpPr>
          <p:grpSp>
            <p:nvGrpSpPr>
              <p:cNvPr id="6160" name="Group 26"/>
              <p:cNvGrpSpPr>
                <a:grpSpLocks/>
              </p:cNvGrpSpPr>
              <p:nvPr/>
            </p:nvGrpSpPr>
            <p:grpSpPr bwMode="auto">
              <a:xfrm>
                <a:off x="5786414" y="1928802"/>
                <a:ext cx="3357586" cy="3357586"/>
                <a:chOff x="5786446" y="1928802"/>
                <a:chExt cx="3357586" cy="3357586"/>
              </a:xfrm>
            </p:grpSpPr>
            <p:pic>
              <p:nvPicPr>
                <p:cNvPr id="1029" name="Picture 5" descr="http://www.dreamstime.com/bald-head---just-add-hair-thumb2759930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786446" y="1928802"/>
                  <a:ext cx="3357586" cy="3357586"/>
                </a:xfrm>
                <a:prstGeom prst="snip2DiagRect">
                  <a:avLst/>
                </a:prstGeom>
                <a:noFill/>
              </p:spPr>
            </p:pic>
            <p:pic>
              <p:nvPicPr>
                <p:cNvPr id="6170" name="Picture 7" descr="C:\Users\sukhdevm\AppData\Local\Microsoft\Windows\Temporary Internet Files\Content.IE5\MU1EB6RZ\MCPE02753_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065408" flipV="1">
                  <a:off x="6315525" y="3665535"/>
                  <a:ext cx="404171" cy="20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5357809" y="2857375"/>
                <a:ext cx="128587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286371" y="3287535"/>
                <a:ext cx="928689" cy="3555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143496" y="3870076"/>
                <a:ext cx="1366839" cy="1058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6898590" y="4316901"/>
                <a:ext cx="1785719" cy="95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214808" y="2571660"/>
                <a:ext cx="1500188" cy="6460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+mn-lt"/>
                    <a:cs typeface="+mn-cs"/>
                  </a:rPr>
                  <a:t>Vision- </a:t>
                </a:r>
                <a:r>
                  <a:rPr lang="en-GB" dirty="0">
                    <a:solidFill>
                      <a:srgbClr val="002060"/>
                    </a:solidFill>
                    <a:latin typeface="+mn-lt"/>
                    <a:cs typeface="+mn-cs"/>
                  </a:rPr>
                  <a:t>eyes </a:t>
                </a:r>
                <a:r>
                  <a:rPr lang="en-GB" dirty="0">
                    <a:solidFill>
                      <a:srgbClr val="00B050"/>
                    </a:solidFill>
                    <a:latin typeface="+mn-lt"/>
                    <a:cs typeface="+mn-cs"/>
                  </a:rPr>
                  <a:t>(light)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71933" y="3500234"/>
                <a:ext cx="1357313" cy="64603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+mn-lt"/>
                    <a:cs typeface="+mn-cs"/>
                  </a:rPr>
                  <a:t>Smell- </a:t>
                </a:r>
                <a:r>
                  <a:rPr lang="en-GB" dirty="0">
                    <a:solidFill>
                      <a:srgbClr val="002060"/>
                    </a:solidFill>
                    <a:latin typeface="+mn-lt"/>
                    <a:cs typeface="+mn-cs"/>
                  </a:rPr>
                  <a:t>nose </a:t>
                </a:r>
                <a:r>
                  <a:rPr lang="en-GB" dirty="0">
                    <a:solidFill>
                      <a:srgbClr val="00B050"/>
                    </a:solidFill>
                    <a:latin typeface="+mn-lt"/>
                    <a:cs typeface="+mn-cs"/>
                  </a:rPr>
                  <a:t>(chemicals)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57683" y="4857380"/>
                <a:ext cx="1500188" cy="6460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+mn-lt"/>
                    <a:cs typeface="+mn-cs"/>
                  </a:rPr>
                  <a:t>Taste- </a:t>
                </a:r>
                <a:r>
                  <a:rPr lang="en-GB" dirty="0">
                    <a:solidFill>
                      <a:srgbClr val="002060"/>
                    </a:solidFill>
                    <a:latin typeface="+mn-lt"/>
                    <a:cs typeface="+mn-cs"/>
                  </a:rPr>
                  <a:t>tongue </a:t>
                </a:r>
                <a:r>
                  <a:rPr lang="en-GB" dirty="0">
                    <a:solidFill>
                      <a:srgbClr val="00B050"/>
                    </a:solidFill>
                    <a:latin typeface="+mn-lt"/>
                    <a:cs typeface="+mn-cs"/>
                  </a:rPr>
                  <a:t>(chemicals)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143748" y="5357381"/>
                <a:ext cx="1714502" cy="923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+mn-lt"/>
                    <a:cs typeface="+mn-cs"/>
                  </a:rPr>
                  <a:t>Hearing </a:t>
                </a:r>
                <a:r>
                  <a:rPr lang="en-GB" dirty="0">
                    <a:solidFill>
                      <a:srgbClr val="002060"/>
                    </a:solidFill>
                    <a:latin typeface="+mn-lt"/>
                    <a:cs typeface="+mn-cs"/>
                  </a:rPr>
                  <a:t>– ears</a:t>
                </a:r>
                <a:r>
                  <a:rPr lang="en-GB" dirty="0">
                    <a:latin typeface="+mn-lt"/>
                    <a:cs typeface="+mn-cs"/>
                  </a:rPr>
                  <a:t> </a:t>
                </a:r>
                <a:r>
                  <a:rPr lang="en-GB" dirty="0">
                    <a:solidFill>
                      <a:srgbClr val="00B050"/>
                    </a:solidFill>
                    <a:latin typeface="+mn-lt"/>
                    <a:cs typeface="+mn-cs"/>
                  </a:rPr>
                  <a:t>(sound and movement)</a:t>
                </a:r>
              </a:p>
            </p:txBody>
          </p:sp>
        </p:grpSp>
        <p:grpSp>
          <p:nvGrpSpPr>
            <p:cNvPr id="6156" name="Group 43"/>
            <p:cNvGrpSpPr>
              <a:grpSpLocks/>
            </p:cNvGrpSpPr>
            <p:nvPr/>
          </p:nvGrpSpPr>
          <p:grpSpPr bwMode="auto">
            <a:xfrm>
              <a:off x="3929058" y="4000504"/>
              <a:ext cx="3000396" cy="1280520"/>
              <a:chOff x="3929058" y="4000504"/>
              <a:chExt cx="3000396" cy="128052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143496" y="4571498"/>
                <a:ext cx="85725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929058" y="4357212"/>
                <a:ext cx="1500188" cy="923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latin typeface="+mn-lt"/>
                    <a:cs typeface="+mn-cs"/>
                  </a:rPr>
                  <a:t>Touch- </a:t>
                </a:r>
                <a:r>
                  <a:rPr lang="en-GB" dirty="0">
                    <a:solidFill>
                      <a:srgbClr val="002060"/>
                    </a:solidFill>
                    <a:latin typeface="+mn-lt"/>
                    <a:cs typeface="+mn-cs"/>
                  </a:rPr>
                  <a:t>skin </a:t>
                </a:r>
                <a:r>
                  <a:rPr lang="en-GB" dirty="0">
                    <a:solidFill>
                      <a:srgbClr val="00B050"/>
                    </a:solidFill>
                    <a:latin typeface="+mn-lt"/>
                    <a:cs typeface="+mn-cs"/>
                  </a:rPr>
                  <a:t>(temperature and pressure)</a:t>
                </a:r>
              </a:p>
            </p:txBody>
          </p:sp>
          <p:pic>
            <p:nvPicPr>
              <p:cNvPr id="6159" name="Picture 12" descr="C:\Users\sukhdevm\AppData\Local\Microsoft\Windows\Temporary Internet Files\Content.IE5\MU1EB6RZ\MPj04372540000[1]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82" b="14217"/>
              <a:stretch>
                <a:fillRect/>
              </a:stretch>
            </p:blipFill>
            <p:spPr bwMode="auto">
              <a:xfrm>
                <a:off x="5643570" y="4000504"/>
                <a:ext cx="1285884" cy="785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8735519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8" y="5013176"/>
            <a:ext cx="5786437" cy="1754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Antiviral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Viruses are more difficult to kill.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If they go inside a cell they are impossible to kill it without killing the cell.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 Antivirals are used to kill viruses.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Drugs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18" y="836712"/>
            <a:ext cx="4038600" cy="15001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Painkillers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drug used to get rid of pain.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can buy these, e.g. Aspirin, paracetamol and ibuprofen.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reduce symptoms of whatever is wrong with you.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934" y="692696"/>
            <a:ext cx="4038600" cy="47814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Sources of antibiotics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Penicillin is made from a fungus.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drug companies are always on the look out for new antibiotics.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Nowadays, most antibiotics are made chemically.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is better then extracting them from fungi or other organisms because you know hat you're getting.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you take it from fungus, you don’t know the strength of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Making it chemically means you know its pure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08" y="2564904"/>
            <a:ext cx="464130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Antibiotics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These are drugs that kill bacteria inside your body.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They don’t kill viruses.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Antibiotics include penicillin and streptomycin.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We different ones as they don't all work equally well against all kind of bacteria.</a:t>
            </a:r>
          </a:p>
        </p:txBody>
      </p:sp>
      <p:pic>
        <p:nvPicPr>
          <p:cNvPr id="37895" name="Picture 2" descr="http://content.answers.com/main/content/wp/en-commons/thumb/7/7f/300px-Staphylococcus_aureus_(AB_Test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54" y="5474144"/>
            <a:ext cx="1525860" cy="13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830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5496" y="8270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Resistance to antibiotics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1357313"/>
            <a:ext cx="3929063" cy="4143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Resistance to antibiotics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is a population of bacteria in a person’s body. One of them is different.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person takes antibiotics to kill the bacteria. It works but of them is resistant to the antibiotic.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bacterium has now divided and made copies of itself. There is now a population of bacteria that the antibiotic cannot kill.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16" name="Content Placeholder 4" descr="antiobotic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3" t="37709" r="44141" b="51599"/>
          <a:stretch>
            <a:fillRect/>
          </a:stretch>
        </p:blipFill>
        <p:spPr>
          <a:xfrm>
            <a:off x="0" y="1357313"/>
            <a:ext cx="1571625" cy="13573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7" name="Content Placeholder 4" descr="antiobotics.jpg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3" t="48401" r="44141" b="41925"/>
          <a:stretch>
            <a:fillRect/>
          </a:stretch>
        </p:blipFill>
        <p:spPr bwMode="auto">
          <a:xfrm>
            <a:off x="0" y="2714625"/>
            <a:ext cx="1571625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Content Placeholder 4" descr="antiobot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3" t="58075" r="44141" b="32251"/>
          <a:stretch>
            <a:fillRect/>
          </a:stretch>
        </p:blipFill>
        <p:spPr bwMode="auto">
          <a:xfrm>
            <a:off x="0" y="4071938"/>
            <a:ext cx="1571625" cy="140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1808" y="68426"/>
            <a:ext cx="3214688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MRSA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Methicillin Resistant Staphylococcus aureus.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Staphylococcus aureus is a common bacterium.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It doesn’t normally harm someone except a weak, very young or very old person.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MRSA infection is in hospitals.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It can’t be killed with usual antibiotics.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It is difficult to kill once someone is infected.</a:t>
            </a:r>
          </a:p>
        </p:txBody>
      </p:sp>
      <p:pic>
        <p:nvPicPr>
          <p:cNvPr id="38920" name="Picture 2" descr="http://www.daysaheadnews.com/health/MRSA220207_400x37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90B0A"/>
              </a:clrFrom>
              <a:clrTo>
                <a:srgbClr val="090B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962525"/>
            <a:ext cx="2000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880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Vaccination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3312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Immunisation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Means making immune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can be immunised against mumps, measles and rubella, polio and diphtheria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have a small amount of dead or inactive viruses or bacteria jabbed into you blood.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Your white blood cells don’t know they’re harmless and attack them like pathogens.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24428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can even make antibodies.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stick to bits of the surface of the virus or bacteria and attack it. They are called antigens.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white blood cells make different antibodies for each 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antigen.</a:t>
            </a: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you get infected by the real, live pathogen, your white blood cells are ready to make the right sort of antibodies.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will then destroy the pathogen before it makes you ill.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14875"/>
            <a:ext cx="6429375" cy="20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MMR jab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This is given to children to protect them against Measles, Mumps and Rubella.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These disease are caused by viruses.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In 1988 it was told MMR jab caused autism.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However scientist had no evidence that it was.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494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504" y="-23428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Neurones </a:t>
            </a: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-21704" y="1772816"/>
            <a:ext cx="8786813" cy="2148508"/>
            <a:chOff x="-32" y="1285860"/>
            <a:chExt cx="7929618" cy="1860777"/>
          </a:xfrm>
        </p:grpSpPr>
        <p:pic>
          <p:nvPicPr>
            <p:cNvPr id="7176" name="Picture 2" descr="neuron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7" t="7291" r="23840" b="77699"/>
            <a:stretch>
              <a:fillRect/>
            </a:stretch>
          </p:blipFill>
          <p:spPr bwMode="auto">
            <a:xfrm>
              <a:off x="-32" y="1285860"/>
              <a:ext cx="7929618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785786" y="2500306"/>
              <a:ext cx="45773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This is a sensory neurone.</a:t>
              </a:r>
            </a:p>
            <a:p>
              <a:pPr>
                <a:buFont typeface="Arial" charset="0"/>
                <a:buChar char="•"/>
              </a:pPr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It carries information from the receptor to the CNS.</a:t>
              </a:r>
            </a:p>
          </p:txBody>
        </p:sp>
      </p:grpSp>
      <p:grpSp>
        <p:nvGrpSpPr>
          <p:cNvPr id="7173" name="Group 9"/>
          <p:cNvGrpSpPr>
            <a:grpSpLocks/>
          </p:cNvGrpSpPr>
          <p:nvPr/>
        </p:nvGrpSpPr>
        <p:grpSpPr bwMode="auto">
          <a:xfrm>
            <a:off x="6183" y="4174331"/>
            <a:ext cx="8858250" cy="2289175"/>
            <a:chOff x="-32" y="4000504"/>
            <a:chExt cx="7929618" cy="2289405"/>
          </a:xfrm>
        </p:grpSpPr>
        <p:pic>
          <p:nvPicPr>
            <p:cNvPr id="7174" name="Picture 3" descr="neuron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7" t="29230" r="23840" b="53125"/>
            <a:stretch>
              <a:fillRect/>
            </a:stretch>
          </p:blipFill>
          <p:spPr bwMode="auto">
            <a:xfrm>
              <a:off x="-32" y="4000504"/>
              <a:ext cx="7929618" cy="21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13789" y="5643731"/>
              <a:ext cx="5715578" cy="6461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This is a motor neurone.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It carries information from the CNS to the effector</a:t>
              </a:r>
              <a:r>
                <a:rPr lang="en-GB" dirty="0">
                  <a:solidFill>
                    <a:srgbClr val="FF0000"/>
                  </a:solidFill>
                  <a:latin typeface="+mj-lt"/>
                  <a:cs typeface="+mn-cs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74" y="764704"/>
            <a:ext cx="882161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Carry information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nervous system as electrical impulses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87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0" descr="ar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9721" r="36009" b="67361"/>
          <a:stretch>
            <a:fillRect/>
          </a:stretch>
        </p:blipFill>
        <p:spPr bwMode="auto">
          <a:xfrm>
            <a:off x="3643313" y="4077073"/>
            <a:ext cx="5500687" cy="27809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Reflex 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954880"/>
            <a:ext cx="4284538" cy="42743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tap on the knee in the knee jerk test is a stimulus.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Its detected by receptors in the thigh muscle connected to your knees.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receptor sends electrical signals to your spinal cord.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spinal cord sends nerve impulses to your leg muscles.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leg muscles respond by contracting which pulls your lower leg upwards</a:t>
            </a:r>
            <a:r>
              <a:rPr lang="en-GB" sz="2000" dirty="0" smtClean="0"/>
              <a:t>.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748944" y="0"/>
            <a:ext cx="4038600" cy="685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dirty="0" smtClean="0">
                <a:solidFill>
                  <a:srgbClr val="002060"/>
                </a:solidFill>
              </a:rPr>
              <a:t>In a reflex action: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567507"/>
            <a:ext cx="32861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A reflex action is a fast, automatic response to a stimulus.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525242"/>
            <a:ext cx="453650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A receptor detects a stimulus.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307" y="952852"/>
            <a:ext cx="453650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The receptor sends an electrical impulse along a sensory neurone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6575" y="2132990"/>
            <a:ext cx="453650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Impulses travel in relay nerve in CNS.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07307" y="2999705"/>
            <a:ext cx="453650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The CNS sends an electrical impulse along a motor neurone to an effector.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6906" y="3709788"/>
            <a:ext cx="453650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The effector responds to the stimulus.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6575" y="1702074"/>
            <a:ext cx="453650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Synapse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8153" y="2564330"/>
            <a:ext cx="453650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Synapse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344989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Synapses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3783" y="324643"/>
            <a:ext cx="4929187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tiny gap between the end of one neurone and the start of the next is a synapse.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Electrical impulses cannot jump across these gaps.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Instead when the impulse get to the end of the neurone, it causes a chemical to be secreted.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chemical diffuses across the gap and arrives at the beginning of the next neurone.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starts off an electrical impulse that whizzes along that neurone. </a:t>
            </a:r>
          </a:p>
        </p:txBody>
      </p:sp>
      <p:pic>
        <p:nvPicPr>
          <p:cNvPr id="10245" name="Picture 4" descr="arc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5" t="60677" r="37521" b="25000"/>
          <a:stretch/>
        </p:blipFill>
        <p:spPr bwMode="auto">
          <a:xfrm>
            <a:off x="251520" y="1412776"/>
            <a:ext cx="35089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261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01122" cy="136207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COORDINATION AND CONTROL</a:t>
            </a:r>
            <a:endParaRPr lang="en-GB" sz="96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267" name="Picture 2" descr="http://d.yimg.com/eur.yimg.com/ng/sp/empics/20071216/15/3696226304-soccer-barclays-premier-league-liverpool-v-manchester-united-a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43300"/>
            <a:ext cx="4286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133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-142875"/>
            <a:ext cx="8229600" cy="1143000"/>
          </a:xfrm>
        </p:spPr>
        <p:txBody>
          <a:bodyPr/>
          <a:lstStyle/>
          <a:p>
            <a:pPr algn="l"/>
            <a:r>
              <a:rPr lang="en-GB" b="1" smtClean="0">
                <a:solidFill>
                  <a:srgbClr val="FF0000"/>
                </a:solidFill>
              </a:rPr>
              <a:t>Water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42874" y="857250"/>
            <a:ext cx="8461573" cy="1995686"/>
          </a:xfrm>
          <a:solidFill>
            <a:srgbClr val="FF99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Cells in your body are always working.</a:t>
            </a:r>
          </a:p>
          <a:p>
            <a:pPr marL="0" indent="0" algn="ctr">
              <a:buNone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Chemical reaction take place inside them.</a:t>
            </a:r>
          </a:p>
          <a:p>
            <a:pPr marL="0" indent="0" algn="ctr">
              <a:buNone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These need to happen at the right time and speed.</a:t>
            </a:r>
          </a:p>
          <a:p>
            <a:pPr marL="0" indent="0" algn="ctr">
              <a:buNone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The conditions need to be perfect and constant.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4" y="3047207"/>
            <a:ext cx="496947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These conditions include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water content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ion (salt) content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temperature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The concentration of sugar in blood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982" y="4840767"/>
            <a:ext cx="4955081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Your body can lose water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lungs when you breathe.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From your skin when you sweat.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kidneys when you urinate.</a:t>
            </a:r>
          </a:p>
        </p:txBody>
      </p:sp>
      <p:pic>
        <p:nvPicPr>
          <p:cNvPr id="23556" name="Picture 4" descr="http://www.telegraph.co.uk/earth/graphics/2007/09/19/eafred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01498"/>
            <a:ext cx="3143240" cy="2556502"/>
          </a:xfrm>
          <a:prstGeom prst="cloud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43000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4072</Words>
  <Application>Microsoft Office PowerPoint</Application>
  <PresentationFormat>On-screen Show (4:3)</PresentationFormat>
  <Paragraphs>513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Can you complete the revision crossword?</vt:lpstr>
      <vt:lpstr>COORDINATION AND  CONTROL </vt:lpstr>
      <vt:lpstr>Nerves</vt:lpstr>
      <vt:lpstr>Receptors </vt:lpstr>
      <vt:lpstr>Neurones </vt:lpstr>
      <vt:lpstr>Reflex actions </vt:lpstr>
      <vt:lpstr>Synapses</vt:lpstr>
      <vt:lpstr>COORDINATION AND CONTROL</vt:lpstr>
      <vt:lpstr>Water </vt:lpstr>
      <vt:lpstr>PowerPoint Presentation</vt:lpstr>
      <vt:lpstr>PowerPoint Presentation</vt:lpstr>
      <vt:lpstr>Hormones </vt:lpstr>
      <vt:lpstr>PowerPoint Presentation</vt:lpstr>
      <vt:lpstr>PowerPoint Presentation</vt:lpstr>
      <vt:lpstr>PowerPoint Presentation</vt:lpstr>
      <vt:lpstr>Hormones and menstrual cycle</vt:lpstr>
      <vt:lpstr>Hormones and menstrual cycle</vt:lpstr>
      <vt:lpstr>Controlling fertility</vt:lpstr>
      <vt:lpstr>Controlling fertility</vt:lpstr>
      <vt:lpstr>PowerPoint Presentation</vt:lpstr>
      <vt:lpstr>Diet and Energy</vt:lpstr>
      <vt:lpstr>FAT</vt:lpstr>
      <vt:lpstr>Obesity </vt:lpstr>
      <vt:lpstr>Illnesses by obesity</vt:lpstr>
      <vt:lpstr>Starvation </vt:lpstr>
      <vt:lpstr>  Cholesterol and Salt </vt:lpstr>
      <vt:lpstr>Cholesterol and heart disease</vt:lpstr>
      <vt:lpstr>Different fats </vt:lpstr>
      <vt:lpstr>Statins </vt:lpstr>
      <vt:lpstr>Drugs and alcohol</vt:lpstr>
      <vt:lpstr>Drugs </vt:lpstr>
      <vt:lpstr>Trialling drugs</vt:lpstr>
      <vt:lpstr>Illegal drugs</vt:lpstr>
      <vt:lpstr>Alcohol </vt:lpstr>
      <vt:lpstr>PowerPoint Presentation</vt:lpstr>
      <vt:lpstr>Tobacco </vt:lpstr>
      <vt:lpstr>Pathogens </vt:lpstr>
      <vt:lpstr>Body defences</vt:lpstr>
      <vt:lpstr>Phagocytosis </vt:lpstr>
      <vt:lpstr>Drugs against disease</vt:lpstr>
      <vt:lpstr>Resistance to antibiotics</vt:lpstr>
      <vt:lpstr>Vaccination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L.Jackson</dc:creator>
  <cp:lastModifiedBy>Gordon</cp:lastModifiedBy>
  <cp:revision>11</cp:revision>
  <dcterms:created xsi:type="dcterms:W3CDTF">2012-11-22T07:58:09Z</dcterms:created>
  <dcterms:modified xsi:type="dcterms:W3CDTF">2013-01-07T14:00:22Z</dcterms:modified>
</cp:coreProperties>
</file>