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0" r:id="rId2"/>
    <p:sldId id="256" r:id="rId3"/>
    <p:sldId id="259" r:id="rId4"/>
    <p:sldId id="261" r:id="rId5"/>
    <p:sldId id="262" r:id="rId6"/>
    <p:sldId id="258" r:id="rId7"/>
    <p:sldId id="263" r:id="rId8"/>
    <p:sldId id="264" r:id="rId9"/>
    <p:sldId id="265" r:id="rId10"/>
    <p:sldId id="266" r:id="rId11"/>
    <p:sldId id="267" r:id="rId12"/>
    <p:sldId id="271" r:id="rId13"/>
    <p:sldId id="269" r:id="rId14"/>
    <p:sldId id="272" r:id="rId15"/>
    <p:sldId id="270" r:id="rId16"/>
    <p:sldId id="273" r:id="rId17"/>
    <p:sldId id="279" r:id="rId18"/>
    <p:sldId id="280" r:id="rId19"/>
    <p:sldId id="281" r:id="rId20"/>
    <p:sldId id="282" r:id="rId21"/>
    <p:sldId id="283" r:id="rId22"/>
    <p:sldId id="284" r:id="rId23"/>
    <p:sldId id="285" r:id="rId24"/>
    <p:sldId id="286" r:id="rId25"/>
    <p:sldId id="287" r:id="rId26"/>
    <p:sldId id="288" r:id="rId27"/>
    <p:sldId id="274" r:id="rId28"/>
    <p:sldId id="289" r:id="rId29"/>
    <p:sldId id="290" r:id="rId30"/>
    <p:sldId id="275" r:id="rId31"/>
    <p:sldId id="276" r:id="rId32"/>
    <p:sldId id="291" r:id="rId33"/>
    <p:sldId id="292" r:id="rId34"/>
    <p:sldId id="277" r:id="rId35"/>
    <p:sldId id="293" r:id="rId36"/>
    <p:sldId id="278" r:id="rId37"/>
    <p:sldId id="294" r:id="rId38"/>
    <p:sldId id="295" r:id="rId39"/>
    <p:sldId id="296" r:id="rId40"/>
    <p:sldId id="297" r:id="rId41"/>
    <p:sldId id="298" r:id="rId42"/>
    <p:sldId id="299" r:id="rId43"/>
    <p:sldId id="300" r:id="rId44"/>
    <p:sldId id="301" r:id="rId45"/>
    <p:sldId id="302" r:id="rId46"/>
    <p:sldId id="303" r:id="rId47"/>
    <p:sldId id="305" r:id="rId48"/>
    <p:sldId id="306" r:id="rId49"/>
    <p:sldId id="307" r:id="rId50"/>
    <p:sldId id="30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4684" autoAdjust="0"/>
  </p:normalViewPr>
  <p:slideViewPr>
    <p:cSldViewPr>
      <p:cViewPr>
        <p:scale>
          <a:sx n="107" d="100"/>
          <a:sy n="107" d="100"/>
        </p:scale>
        <p:origin x="-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0229F-BF25-47E6-AE5F-6ADB8A2E0C71}" type="datetimeFigureOut">
              <a:rPr lang="en-GB" smtClean="0"/>
              <a:t>29/04/2014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34802-DFB1-40CB-8364-AD3B89DE3019}" type="slidenum">
              <a:rPr lang="en-GB" smtClean="0"/>
              <a:t>‹#›</a:t>
            </a:fld>
            <a:endParaRPr lang="en-GB"/>
          </a:p>
        </p:txBody>
      </p:sp>
    </p:spTree>
    <p:extLst>
      <p:ext uri="{BB962C8B-B14F-4D97-AF65-F5344CB8AC3E}">
        <p14:creationId xmlns:p14="http://schemas.microsoft.com/office/powerpoint/2010/main" val="825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C8F7482-0759-42C5-B505-A8F91CCDB422}" type="slidenum">
              <a:rPr lang="en-GB"/>
              <a:pPr/>
              <a:t>19</a:t>
            </a:fld>
            <a:endParaRPr lang="en-GB"/>
          </a:p>
        </p:txBody>
      </p:sp>
      <p:sp>
        <p:nvSpPr>
          <p:cNvPr id="6" name="Rectangle 10"/>
          <p:cNvSpPr>
            <a:spLocks noGrp="1" noChangeArrowheads="1"/>
          </p:cNvSpPr>
          <p:nvPr>
            <p:ph type="hdr" sz="quarter"/>
          </p:nvPr>
        </p:nvSpPr>
        <p:spPr>
          <a:ln/>
        </p:spPr>
        <p:txBody>
          <a:bodyPr/>
          <a:lstStyle/>
          <a:p>
            <a:r>
              <a:rPr lang="en-GB"/>
              <a:t>Boardworks GCSE Additional Science: Biology </a:t>
            </a:r>
          </a:p>
          <a:p>
            <a:r>
              <a:rPr lang="en-GB"/>
              <a:t>Enzymes</a:t>
            </a:r>
          </a:p>
        </p:txBody>
      </p:sp>
      <p:sp>
        <p:nvSpPr>
          <p:cNvPr id="960514" name="Rectangle 2"/>
          <p:cNvSpPr>
            <a:spLocks noGrp="1" noRot="1" noChangeAspect="1" noChangeArrowheads="1" noTextEdit="1"/>
          </p:cNvSpPr>
          <p:nvPr>
            <p:ph type="sldImg"/>
          </p:nvPr>
        </p:nvSpPr>
        <p:spPr>
          <a:ln/>
        </p:spPr>
      </p:sp>
      <p:sp>
        <p:nvSpPr>
          <p:cNvPr id="960515"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FBDCB4-E1CB-493D-A861-8573AED4FB40}" type="slidenum">
              <a:rPr lang="en-GB"/>
              <a:pPr/>
              <a:t>20</a:t>
            </a:fld>
            <a:endParaRPr lang="en-GB"/>
          </a:p>
        </p:txBody>
      </p:sp>
      <p:sp>
        <p:nvSpPr>
          <p:cNvPr id="6" name="Rectangle 10"/>
          <p:cNvSpPr>
            <a:spLocks noGrp="1" noChangeArrowheads="1"/>
          </p:cNvSpPr>
          <p:nvPr>
            <p:ph type="hdr" sz="quarter"/>
          </p:nvPr>
        </p:nvSpPr>
        <p:spPr>
          <a:ln/>
        </p:spPr>
        <p:txBody>
          <a:bodyPr/>
          <a:lstStyle/>
          <a:p>
            <a:r>
              <a:rPr lang="en-GB"/>
              <a:t>Boardworks GCSE Additional Science: Biology </a:t>
            </a:r>
          </a:p>
          <a:p>
            <a:r>
              <a:rPr lang="en-GB"/>
              <a:t>Enzymes</a:t>
            </a:r>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Liver cells are very active so have</a:t>
            </a:r>
            <a:r>
              <a:rPr lang="en-GB" baseline="0" dirty="0" smtClean="0"/>
              <a:t> many mitochondria.  Other cells can develop them </a:t>
            </a:r>
            <a:r>
              <a:rPr lang="en-GB" baseline="0" dirty="0" err="1" smtClean="0"/>
              <a:t>trhough</a:t>
            </a:r>
            <a:r>
              <a:rPr lang="en-GB" baseline="0" dirty="0" smtClean="0"/>
              <a:t> training, such as muscle cells.</a:t>
            </a:r>
            <a:endParaRPr lang="en-GB" dirty="0"/>
          </a:p>
        </p:txBody>
      </p:sp>
      <p:sp>
        <p:nvSpPr>
          <p:cNvPr id="4" name="Slide Number Placeholder 3"/>
          <p:cNvSpPr>
            <a:spLocks noGrp="1"/>
          </p:cNvSpPr>
          <p:nvPr>
            <p:ph type="sldNum" sz="quarter" idx="10"/>
          </p:nvPr>
        </p:nvSpPr>
        <p:spPr/>
        <p:txBody>
          <a:bodyPr/>
          <a:lstStyle/>
          <a:p>
            <a:fld id="{114F8729-485E-4F89-8D90-6C0012C37960}" type="slidenum">
              <a:rPr lang="en-GB" smtClean="0"/>
              <a:pPr/>
              <a:t>29</a:t>
            </a:fld>
            <a:endParaRPr lang="en-GB"/>
          </a:p>
        </p:txBody>
      </p:sp>
    </p:spTree>
    <p:extLst>
      <p:ext uri="{BB962C8B-B14F-4D97-AF65-F5344CB8AC3E}">
        <p14:creationId xmlns:p14="http://schemas.microsoft.com/office/powerpoint/2010/main" val="231871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E10EFC-BB86-4245-8D9F-EC9BC3A901FA}" type="slidenum">
              <a:rPr lang="en-GB" smtClean="0"/>
              <a:pPr/>
              <a:t>49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A80229-3995-46C9-97C0-2B1C91B4FA4F}" type="datetimeFigureOut">
              <a:rPr lang="en-GB" smtClean="0"/>
              <a:t>29/04/2014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169149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A80229-3995-46C9-97C0-2B1C91B4FA4F}" type="datetimeFigureOut">
              <a:rPr lang="en-GB" smtClean="0"/>
              <a:t>29/04/2014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329199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A80229-3995-46C9-97C0-2B1C91B4FA4F}" type="datetimeFigureOut">
              <a:rPr lang="en-GB" smtClean="0"/>
              <a:t>29/04/2014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3897888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862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A80229-3995-46C9-97C0-2B1C91B4FA4F}" type="datetimeFigureOut">
              <a:rPr lang="en-GB" smtClean="0"/>
              <a:t>29/04/2014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200119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80229-3995-46C9-97C0-2B1C91B4FA4F}" type="datetimeFigureOut">
              <a:rPr lang="en-GB" smtClean="0"/>
              <a:t>29/04/2014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181275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A80229-3995-46C9-97C0-2B1C91B4FA4F}" type="datetimeFigureOut">
              <a:rPr lang="en-GB" smtClean="0"/>
              <a:t>29/04/2014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364482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A80229-3995-46C9-97C0-2B1C91B4FA4F}" type="datetimeFigureOut">
              <a:rPr lang="en-GB" smtClean="0"/>
              <a:t>29/04/2014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198562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A80229-3995-46C9-97C0-2B1C91B4FA4F}" type="datetimeFigureOut">
              <a:rPr lang="en-GB" smtClean="0"/>
              <a:t>29/04/2014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130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80229-3995-46C9-97C0-2B1C91B4FA4F}" type="datetimeFigureOut">
              <a:rPr lang="en-GB" smtClean="0"/>
              <a:t>29/04/2014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311144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80229-3995-46C9-97C0-2B1C91B4FA4F}" type="datetimeFigureOut">
              <a:rPr lang="en-GB" smtClean="0"/>
              <a:t>29/04/2014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27650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80229-3995-46C9-97C0-2B1C91B4FA4F}" type="datetimeFigureOut">
              <a:rPr lang="en-GB" smtClean="0"/>
              <a:t>29/04/2014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105B7-2E82-464D-B279-4E5B52484868}" type="slidenum">
              <a:rPr lang="en-GB" smtClean="0"/>
              <a:t>‹#›</a:t>
            </a:fld>
            <a:endParaRPr lang="en-GB"/>
          </a:p>
        </p:txBody>
      </p:sp>
    </p:spTree>
    <p:extLst>
      <p:ext uri="{BB962C8B-B14F-4D97-AF65-F5344CB8AC3E}">
        <p14:creationId xmlns:p14="http://schemas.microsoft.com/office/powerpoint/2010/main" val="38963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80229-3995-46C9-97C0-2B1C91B4FA4F}" type="datetimeFigureOut">
              <a:rPr lang="en-GB" smtClean="0"/>
              <a:t>29/04/2014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105B7-2E82-464D-B279-4E5B52484868}" type="slidenum">
              <a:rPr lang="en-GB" smtClean="0"/>
              <a:t>‹#›</a:t>
            </a:fld>
            <a:endParaRPr lang="en-GB"/>
          </a:p>
        </p:txBody>
      </p:sp>
    </p:spTree>
    <p:extLst>
      <p:ext uri="{BB962C8B-B14F-4D97-AF65-F5344CB8AC3E}">
        <p14:creationId xmlns:p14="http://schemas.microsoft.com/office/powerpoint/2010/main" val="4294668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upload.wikimedia.org/wikipedia/commons/5/59/Quadrat_sample.JP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upload.wikimedia.org/wikipedia/commons/2/22/Punnett_Square.sv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9.png"/><Relationship Id="rId4" Type="http://schemas.microsoft.com/office/2007/relationships/hdphoto" Target="../media/hdphoto3.wdp"/></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3.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800" dirty="0" smtClean="0"/>
              <a:t>All living things are made up of cells. The structures of different types of cells are related to their functions. </a:t>
            </a:r>
            <a:endParaRPr lang="en-GB"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82" t="23007" r="20657" b="19203"/>
          <a:stretch/>
        </p:blipFill>
        <p:spPr bwMode="auto">
          <a:xfrm>
            <a:off x="323528" y="1688976"/>
            <a:ext cx="8309113" cy="422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595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1"/>
            <a:ext cx="8784976" cy="1152128"/>
          </a:xfrm>
        </p:spPr>
        <p:txBody>
          <a:bodyPr>
            <a:normAutofit fontScale="92500"/>
          </a:bodyPr>
          <a:lstStyle/>
          <a:p>
            <a:pPr marL="0" indent="0">
              <a:buNone/>
            </a:pPr>
            <a:r>
              <a:rPr lang="en-GB" b="1" dirty="0"/>
              <a:t>Organ systems</a:t>
            </a:r>
            <a:r>
              <a:rPr lang="en-GB" dirty="0"/>
              <a:t> are groups of organs that carry out a particular function</a:t>
            </a:r>
            <a:r>
              <a:rPr lang="en-GB" dirty="0" smtClean="0"/>
              <a:t>.  For example, the </a:t>
            </a:r>
            <a:r>
              <a:rPr lang="en-GB" b="1" dirty="0" smtClean="0"/>
              <a:t>digestive system</a:t>
            </a:r>
            <a:r>
              <a:rPr lang="en-GB" dirty="0" smtClean="0"/>
              <a:t>:</a:t>
            </a:r>
            <a:endParaRPr lang="en-GB"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95" t="15942" r="28092" b="6250"/>
          <a:stretch/>
        </p:blipFill>
        <p:spPr bwMode="auto">
          <a:xfrm>
            <a:off x="1331640" y="1166190"/>
            <a:ext cx="6533323" cy="569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20272" y="6381328"/>
            <a:ext cx="1152128" cy="4766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40266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1"/>
            <a:ext cx="8784976" cy="576064"/>
          </a:xfrm>
        </p:spPr>
        <p:txBody>
          <a:bodyPr>
            <a:normAutofit/>
          </a:bodyPr>
          <a:lstStyle/>
          <a:p>
            <a:pPr marL="0" indent="0">
              <a:buNone/>
            </a:pPr>
            <a:r>
              <a:rPr lang="en-GB" sz="2500" b="1" dirty="0" smtClean="0"/>
              <a:t>Plants</a:t>
            </a:r>
            <a:r>
              <a:rPr lang="en-GB" sz="2500" dirty="0" smtClean="0"/>
              <a:t> also </a:t>
            </a:r>
            <a:r>
              <a:rPr lang="en-GB" sz="2500" dirty="0"/>
              <a:t>usually contain </a:t>
            </a:r>
            <a:r>
              <a:rPr lang="en-GB" sz="2500" b="1" dirty="0"/>
              <a:t>differentiated</a:t>
            </a:r>
            <a:r>
              <a:rPr lang="en-GB" sz="2500" dirty="0"/>
              <a:t> cells, tissues and organs.</a:t>
            </a:r>
          </a:p>
        </p:txBody>
      </p:sp>
      <p:pic>
        <p:nvPicPr>
          <p:cNvPr id="1126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4852" t="25906" r="12713" b="26811"/>
          <a:stretch/>
        </p:blipFill>
        <p:spPr bwMode="auto">
          <a:xfrm>
            <a:off x="-1" y="908720"/>
            <a:ext cx="913260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93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normAutofit/>
          </a:bodyPr>
          <a:lstStyle/>
          <a:p>
            <a:pPr marL="0" indent="0">
              <a:buNone/>
            </a:pPr>
            <a:r>
              <a:rPr lang="en-GB" sz="2800" dirty="0"/>
              <a:t>Leaves are adapted to </a:t>
            </a:r>
            <a:r>
              <a:rPr lang="en-GB" sz="2800" dirty="0" smtClean="0"/>
              <a:t>absorb sunlight </a:t>
            </a:r>
            <a:r>
              <a:rPr lang="en-GB" sz="2800" dirty="0"/>
              <a:t>for </a:t>
            </a:r>
            <a:r>
              <a:rPr lang="en-GB" sz="2800" b="1" dirty="0"/>
              <a:t>photosynthesis</a:t>
            </a:r>
            <a:endParaRPr lang="en-GB" sz="2800" dirty="0"/>
          </a:p>
        </p:txBody>
      </p:sp>
      <p:pic>
        <p:nvPicPr>
          <p:cNvPr id="13314" name="Picture 2" descr="Shows the waxy cuticle on top of the upper epidermis.Under this is the palisade mesophyll layer and spongy mesophyll layer, which has air spaces in it. At the bottom, is the lower epidermis and wax cuticle. Gases are exchanged through the stoma. On each side of the stoma there is a guard cell with chloropla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52771"/>
            <a:ext cx="8684964" cy="604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12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5"/>
            <a:ext cx="8784976" cy="2520280"/>
          </a:xfrm>
        </p:spPr>
        <p:txBody>
          <a:bodyPr/>
          <a:lstStyle/>
          <a:p>
            <a:pPr marL="0" indent="0">
              <a:buNone/>
            </a:pPr>
            <a:r>
              <a:rPr lang="en-GB" dirty="0"/>
              <a:t>Three factors can limit the speed of </a:t>
            </a:r>
            <a:r>
              <a:rPr lang="en-GB" b="1" dirty="0"/>
              <a:t>photosynthesis</a:t>
            </a:r>
            <a:r>
              <a:rPr lang="en-GB" dirty="0"/>
              <a:t>: </a:t>
            </a:r>
            <a:endParaRPr lang="en-GB" dirty="0" smtClean="0"/>
          </a:p>
          <a:p>
            <a:r>
              <a:rPr lang="en-GB" dirty="0" smtClean="0"/>
              <a:t>light intensity</a:t>
            </a:r>
          </a:p>
          <a:p>
            <a:r>
              <a:rPr lang="en-GB" dirty="0" smtClean="0"/>
              <a:t>carbon </a:t>
            </a:r>
            <a:r>
              <a:rPr lang="en-GB" dirty="0"/>
              <a:t>dioxide concentration </a:t>
            </a:r>
            <a:endParaRPr lang="en-GB" dirty="0" smtClean="0"/>
          </a:p>
          <a:p>
            <a:r>
              <a:rPr lang="en-GB" dirty="0" smtClean="0"/>
              <a:t>temperature</a:t>
            </a:r>
            <a:endParaRPr lang="en-GB" dirty="0"/>
          </a:p>
        </p:txBody>
      </p:sp>
      <p:pic>
        <p:nvPicPr>
          <p:cNvPr id="14338" name="Picture 2" descr="http://www.bbc.co.uk/schools/gcsebitesize/science/images/add_aqa_equa_lighten.gif"/>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260648"/>
            <a:ext cx="8712968" cy="50405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ate of photosynthesis plotted against light intensity. the rate begins to slow as the light intensity continues to incr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014790"/>
            <a:ext cx="3059833" cy="2843209"/>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ate of photosynthesis plotted against carbon dioxide concentration. the rate begins to slow as the carbon dioxide concentration continues to incre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746" y="4003424"/>
            <a:ext cx="3059831" cy="284320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rate of photosynthesis plotted against temperature. the rate begins to slow as the temperature continues to incre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014793"/>
            <a:ext cx="3059832" cy="284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3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62275"/>
            <a:ext cx="9156161" cy="3895725"/>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lumMod val="20000"/>
                  <a:lumOff val="80000"/>
                </a:schemeClr>
              </a:solidFill>
            </a:endParaRPr>
          </a:p>
        </p:txBody>
      </p:sp>
      <p:sp>
        <p:nvSpPr>
          <p:cNvPr id="3" name="Content Placeholder 2"/>
          <p:cNvSpPr>
            <a:spLocks noGrp="1"/>
          </p:cNvSpPr>
          <p:nvPr>
            <p:ph idx="1"/>
          </p:nvPr>
        </p:nvSpPr>
        <p:spPr>
          <a:xfrm>
            <a:off x="179512" y="188640"/>
            <a:ext cx="8784976" cy="6669360"/>
          </a:xfrm>
        </p:spPr>
        <p:txBody>
          <a:bodyPr>
            <a:normAutofit fontScale="92500" lnSpcReduction="10000"/>
          </a:bodyPr>
          <a:lstStyle/>
          <a:p>
            <a:pPr marL="0" indent="0">
              <a:spcAft>
                <a:spcPts val="2400"/>
              </a:spcAft>
              <a:buNone/>
            </a:pPr>
            <a:r>
              <a:rPr lang="en-GB" sz="2800" dirty="0"/>
              <a:t>Farmers can use their knowledge of </a:t>
            </a:r>
            <a:r>
              <a:rPr lang="en-GB" sz="2800" b="1" dirty="0" smtClean="0"/>
              <a:t>limiting factors </a:t>
            </a:r>
            <a:r>
              <a:rPr lang="en-GB" sz="2800" dirty="0" smtClean="0"/>
              <a:t>on </a:t>
            </a:r>
            <a:r>
              <a:rPr lang="en-GB" sz="2800" b="1" dirty="0" smtClean="0"/>
              <a:t>photosynthesis</a:t>
            </a:r>
            <a:r>
              <a:rPr lang="en-GB" sz="2800" dirty="0" smtClean="0"/>
              <a:t> </a:t>
            </a:r>
            <a:r>
              <a:rPr lang="en-GB" sz="2800" dirty="0"/>
              <a:t>to </a:t>
            </a:r>
            <a:r>
              <a:rPr lang="en-GB" sz="2800" b="1" dirty="0"/>
              <a:t>increase</a:t>
            </a:r>
            <a:r>
              <a:rPr lang="en-GB" sz="2800" dirty="0"/>
              <a:t> </a:t>
            </a:r>
            <a:r>
              <a:rPr lang="en-GB" sz="2800" b="1" dirty="0"/>
              <a:t>crop </a:t>
            </a:r>
            <a:r>
              <a:rPr lang="en-GB" sz="2800" b="1" dirty="0" smtClean="0"/>
              <a:t>yields</a:t>
            </a:r>
            <a:r>
              <a:rPr lang="en-GB" sz="2800" dirty="0" smtClean="0"/>
              <a:t>.</a:t>
            </a:r>
          </a:p>
          <a:p>
            <a:r>
              <a:rPr lang="en-GB" b="1" dirty="0" smtClean="0">
                <a:solidFill>
                  <a:schemeClr val="accent6">
                    <a:lumMod val="75000"/>
                  </a:schemeClr>
                </a:solidFill>
              </a:rPr>
              <a:t>Artificial light – extends time for photosynthesis</a:t>
            </a:r>
          </a:p>
          <a:p>
            <a:r>
              <a:rPr lang="en-GB" b="1" dirty="0" smtClean="0">
                <a:solidFill>
                  <a:srgbClr val="FF0000"/>
                </a:solidFill>
              </a:rPr>
              <a:t>Heating – increases the rate of photosynthesis</a:t>
            </a:r>
          </a:p>
          <a:p>
            <a:r>
              <a:rPr lang="en-GB" b="1" dirty="0" smtClean="0">
                <a:solidFill>
                  <a:srgbClr val="7030A0"/>
                </a:solidFill>
              </a:rPr>
              <a:t>Adding carbon dioxide (CO</a:t>
            </a:r>
            <a:r>
              <a:rPr lang="en-GB" b="1" baseline="-25000" dirty="0" smtClean="0">
                <a:solidFill>
                  <a:srgbClr val="7030A0"/>
                </a:solidFill>
              </a:rPr>
              <a:t>2</a:t>
            </a:r>
            <a:r>
              <a:rPr lang="en-GB" b="1" dirty="0" smtClean="0">
                <a:solidFill>
                  <a:srgbClr val="7030A0"/>
                </a:solidFill>
              </a:rPr>
              <a:t>) – increases the rate</a:t>
            </a:r>
          </a:p>
          <a:p>
            <a:pPr marL="0" indent="0">
              <a:buNone/>
            </a:pPr>
            <a:endParaRPr lang="en-GB" sz="2800" b="1" dirty="0" smtClean="0">
              <a:solidFill>
                <a:srgbClr val="7030A0"/>
              </a:solidFill>
            </a:endParaRPr>
          </a:p>
          <a:p>
            <a:pPr marL="0" indent="0">
              <a:buNone/>
            </a:pPr>
            <a:r>
              <a:rPr lang="en-GB" sz="3500" b="1" dirty="0" smtClean="0">
                <a:ln w="10541" cmpd="sng">
                  <a:solidFill>
                    <a:sysClr val="windowText" lastClr="000000"/>
                  </a:solidFill>
                  <a:prstDash val="solid"/>
                </a:ln>
                <a:solidFill>
                  <a:schemeClr val="accent3">
                    <a:lumMod val="75000"/>
                  </a:schemeClr>
                </a:solidFill>
              </a:rPr>
              <a:t>Think about economics:</a:t>
            </a:r>
            <a:endParaRPr lang="en-GB" sz="3500" b="1" dirty="0">
              <a:ln w="10541" cmpd="sng">
                <a:solidFill>
                  <a:sysClr val="windowText" lastClr="000000"/>
                </a:solidFill>
                <a:prstDash val="solid"/>
              </a:ln>
              <a:solidFill>
                <a:schemeClr val="accent3">
                  <a:lumMod val="75000"/>
                </a:schemeClr>
              </a:solidFill>
            </a:endParaRPr>
          </a:p>
          <a:p>
            <a:pPr marL="0" indent="0">
              <a:spcBef>
                <a:spcPts val="0"/>
              </a:spcBef>
              <a:buNone/>
            </a:pPr>
            <a:r>
              <a:rPr lang="en-GB" sz="2800" dirty="0" smtClean="0"/>
              <a:t>The </a:t>
            </a:r>
            <a:r>
              <a:rPr lang="en-GB" sz="2800" b="1" dirty="0" smtClean="0"/>
              <a:t>cost </a:t>
            </a:r>
            <a:r>
              <a:rPr lang="en-GB" sz="2800" dirty="0"/>
              <a:t>of providing extra lighting, heat </a:t>
            </a:r>
            <a:endParaRPr lang="en-GB" sz="2800" dirty="0" smtClean="0"/>
          </a:p>
          <a:p>
            <a:pPr marL="0" indent="0">
              <a:spcBef>
                <a:spcPts val="0"/>
              </a:spcBef>
              <a:buNone/>
            </a:pPr>
            <a:r>
              <a:rPr lang="en-GB" sz="2800" dirty="0" smtClean="0"/>
              <a:t>and </a:t>
            </a:r>
            <a:r>
              <a:rPr lang="en-GB" sz="2800" dirty="0"/>
              <a:t>carbon dioxide has to be weighed </a:t>
            </a:r>
            <a:endParaRPr lang="en-GB" sz="2800" dirty="0" smtClean="0"/>
          </a:p>
          <a:p>
            <a:pPr marL="0" indent="0">
              <a:spcBef>
                <a:spcPts val="0"/>
              </a:spcBef>
              <a:buNone/>
            </a:pPr>
            <a:r>
              <a:rPr lang="en-GB" sz="2800" dirty="0" smtClean="0"/>
              <a:t>against </a:t>
            </a:r>
            <a:r>
              <a:rPr lang="en-GB" sz="2800" dirty="0"/>
              <a:t>the </a:t>
            </a:r>
            <a:r>
              <a:rPr lang="en-GB" sz="2800" b="1" dirty="0"/>
              <a:t>increased crop yield</a:t>
            </a:r>
            <a:r>
              <a:rPr lang="en-GB" sz="2800" dirty="0"/>
              <a:t> and the </a:t>
            </a:r>
            <a:endParaRPr lang="en-GB" sz="2800" dirty="0" smtClean="0"/>
          </a:p>
          <a:p>
            <a:pPr marL="0" indent="0">
              <a:spcBef>
                <a:spcPts val="0"/>
              </a:spcBef>
              <a:buNone/>
            </a:pPr>
            <a:r>
              <a:rPr lang="en-GB" sz="2800" b="1" dirty="0" smtClean="0"/>
              <a:t>extra </a:t>
            </a:r>
            <a:r>
              <a:rPr lang="en-GB" sz="2800" b="1" dirty="0"/>
              <a:t>income </a:t>
            </a:r>
            <a:r>
              <a:rPr lang="en-GB" sz="2800" dirty="0"/>
              <a:t>it will provide</a:t>
            </a:r>
            <a:r>
              <a:rPr lang="en-GB" sz="2800" dirty="0" smtClean="0"/>
              <a:t>.</a:t>
            </a:r>
          </a:p>
          <a:p>
            <a:pPr marL="0" indent="0">
              <a:buNone/>
            </a:pPr>
            <a:endParaRPr lang="en-GB" sz="1500" b="1" dirty="0">
              <a:solidFill>
                <a:srgbClr val="7030A0"/>
              </a:solidFill>
            </a:endParaRPr>
          </a:p>
          <a:p>
            <a:pPr marL="0" indent="0">
              <a:buNone/>
            </a:pPr>
            <a:r>
              <a:rPr lang="en-GB" b="1" dirty="0" smtClean="0">
                <a:solidFill>
                  <a:srgbClr val="7030A0"/>
                </a:solidFill>
              </a:rPr>
              <a:t>Tip:  	paraffin lamps provide light, </a:t>
            </a:r>
          </a:p>
          <a:p>
            <a:pPr marL="0" indent="0">
              <a:buNone/>
            </a:pPr>
            <a:r>
              <a:rPr lang="en-GB" b="1" dirty="0">
                <a:solidFill>
                  <a:srgbClr val="7030A0"/>
                </a:solidFill>
              </a:rPr>
              <a:t>	</a:t>
            </a:r>
            <a:r>
              <a:rPr lang="en-GB" b="1" dirty="0" smtClean="0">
                <a:solidFill>
                  <a:srgbClr val="7030A0"/>
                </a:solidFill>
              </a:rPr>
              <a:t>heat </a:t>
            </a:r>
            <a:r>
              <a:rPr lang="en-GB" b="1" u="sng" dirty="0" smtClean="0">
                <a:solidFill>
                  <a:srgbClr val="7030A0"/>
                </a:solidFill>
              </a:rPr>
              <a:t>and</a:t>
            </a:r>
            <a:r>
              <a:rPr lang="en-GB" b="1" dirty="0" smtClean="0">
                <a:solidFill>
                  <a:srgbClr val="7030A0"/>
                </a:solidFill>
              </a:rPr>
              <a:t> CO</a:t>
            </a:r>
            <a:r>
              <a:rPr lang="en-GB" b="1" baseline="-25000" dirty="0" smtClean="0">
                <a:solidFill>
                  <a:srgbClr val="7030A0"/>
                </a:solidFill>
              </a:rPr>
              <a:t>2</a:t>
            </a:r>
            <a:r>
              <a:rPr lang="en-GB" b="1" dirty="0" smtClean="0">
                <a:solidFill>
                  <a:srgbClr val="7030A0"/>
                </a:solidFill>
              </a:rPr>
              <a:t>!</a:t>
            </a:r>
            <a:endParaRPr lang="en-GB" b="1" dirty="0">
              <a:solidFill>
                <a:srgbClr val="7030A0"/>
              </a:solidFill>
            </a:endParaRPr>
          </a:p>
        </p:txBody>
      </p:sp>
      <p:pic>
        <p:nvPicPr>
          <p:cNvPr id="1026" name="Picture 2" descr="http://3.bp.blogspot.com/_hROAcoHNacg/TVAeMY8cfiI/AAAAAAAAAuM/SNZ6tmuWl6Y/s1600/kerosene-lamp.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23" b="98289" l="5102" r="94558"/>
                    </a14:imgEffect>
                  </a14:imgLayer>
                </a14:imgProps>
              </a:ext>
              <a:ext uri="{28A0092B-C50C-407E-A947-70E740481C1C}">
                <a14:useLocalDpi xmlns:a14="http://schemas.microsoft.com/office/drawing/2010/main" val="0"/>
              </a:ext>
            </a:extLst>
          </a:blip>
          <a:srcRect/>
          <a:stretch>
            <a:fillRect/>
          </a:stretch>
        </p:blipFill>
        <p:spPr bwMode="auto">
          <a:xfrm>
            <a:off x="6355811" y="2962275"/>
            <a:ext cx="28003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11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pPr marL="0" indent="0">
              <a:buNone/>
            </a:pPr>
            <a:r>
              <a:rPr lang="en-GB" b="1" dirty="0" smtClean="0"/>
              <a:t>Glucose</a:t>
            </a:r>
            <a:r>
              <a:rPr lang="en-GB" dirty="0" smtClean="0"/>
              <a:t> is produced during photosynthesis and is used by the plant to make:</a:t>
            </a:r>
          </a:p>
          <a:p>
            <a:r>
              <a:rPr lang="en-GB" b="1" dirty="0">
                <a:solidFill>
                  <a:schemeClr val="accent3">
                    <a:lumMod val="50000"/>
                  </a:schemeClr>
                </a:solidFill>
              </a:rPr>
              <a:t>Cellulose</a:t>
            </a:r>
            <a:r>
              <a:rPr lang="en-GB" dirty="0">
                <a:solidFill>
                  <a:schemeClr val="accent3">
                    <a:lumMod val="50000"/>
                  </a:schemeClr>
                </a:solidFill>
              </a:rPr>
              <a:t> - which strengthens the cell wall</a:t>
            </a:r>
          </a:p>
          <a:p>
            <a:r>
              <a:rPr lang="en-GB" b="1" dirty="0">
                <a:solidFill>
                  <a:schemeClr val="accent3">
                    <a:lumMod val="50000"/>
                  </a:schemeClr>
                </a:solidFill>
              </a:rPr>
              <a:t>Proteins</a:t>
            </a:r>
            <a:r>
              <a:rPr lang="en-GB" dirty="0">
                <a:solidFill>
                  <a:schemeClr val="accent3">
                    <a:lumMod val="50000"/>
                  </a:schemeClr>
                </a:solidFill>
              </a:rPr>
              <a:t> - such as enzymes and </a:t>
            </a:r>
            <a:r>
              <a:rPr lang="en-GB" dirty="0" smtClean="0">
                <a:solidFill>
                  <a:schemeClr val="accent3">
                    <a:lumMod val="50000"/>
                  </a:schemeClr>
                </a:solidFill>
              </a:rPr>
              <a:t>chlorophyll</a:t>
            </a:r>
          </a:p>
          <a:p>
            <a:endParaRPr lang="en-GB" dirty="0" smtClean="0"/>
          </a:p>
          <a:p>
            <a:endParaRPr lang="en-GB" dirty="0"/>
          </a:p>
          <a:p>
            <a:endParaRPr lang="en-GB" dirty="0" smtClean="0"/>
          </a:p>
          <a:p>
            <a:endParaRPr lang="en-GB" dirty="0"/>
          </a:p>
          <a:p>
            <a:endParaRPr lang="en-GB" dirty="0" smtClean="0"/>
          </a:p>
          <a:p>
            <a:pPr marL="0" indent="0">
              <a:buNone/>
            </a:pPr>
            <a:endParaRPr lang="en-GB" dirty="0"/>
          </a:p>
          <a:p>
            <a:pPr marL="0" indent="0">
              <a:buNone/>
            </a:pPr>
            <a:r>
              <a:rPr lang="en-GB" b="1" dirty="0" smtClean="0"/>
              <a:t>Glucose</a:t>
            </a:r>
            <a:r>
              <a:rPr lang="en-GB" dirty="0" smtClean="0"/>
              <a:t> is stored by plants as </a:t>
            </a:r>
            <a:r>
              <a:rPr lang="en-GB" b="1" dirty="0" smtClean="0"/>
              <a:t>starch</a:t>
            </a:r>
            <a:r>
              <a:rPr lang="en-GB" dirty="0" smtClean="0"/>
              <a:t>, </a:t>
            </a:r>
            <a:r>
              <a:rPr lang="en-GB" b="1" dirty="0" smtClean="0"/>
              <a:t>fats</a:t>
            </a:r>
            <a:r>
              <a:rPr lang="en-GB" dirty="0" smtClean="0"/>
              <a:t> and </a:t>
            </a:r>
            <a:r>
              <a:rPr lang="en-GB" b="1" dirty="0" smtClean="0"/>
              <a:t>oils</a:t>
            </a:r>
            <a:r>
              <a:rPr lang="en-GB" dirty="0" smtClean="0"/>
              <a:t>.</a:t>
            </a:r>
            <a:endParaRPr lang="en-GB" dirty="0"/>
          </a:p>
          <a:p>
            <a:pPr marL="0" indent="0">
              <a:buNone/>
            </a:pPr>
            <a:endParaRPr lang="en-GB" dirty="0"/>
          </a:p>
        </p:txBody>
      </p:sp>
      <p:sp>
        <p:nvSpPr>
          <p:cNvPr id="2" name="TextBox 1"/>
          <p:cNvSpPr txBox="1"/>
          <p:nvPr/>
        </p:nvSpPr>
        <p:spPr>
          <a:xfrm rot="19898466">
            <a:off x="6026770" y="2368272"/>
            <a:ext cx="2876508" cy="1461611"/>
          </a:xfrm>
          <a:prstGeom prst="upArrowCallou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smtClean="0"/>
              <a:t>Plants also need nitrates to do this</a:t>
            </a:r>
            <a:endParaRPr lang="en-GB" sz="2800" dirty="0"/>
          </a:p>
        </p:txBody>
      </p:sp>
      <p:pic>
        <p:nvPicPr>
          <p:cNvPr id="15362" name="Picture 2" descr="A tomato plant stunted as a result of mineral defici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492896"/>
            <a:ext cx="5012556" cy="333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07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264696"/>
          </a:xfrm>
        </p:spPr>
        <p:txBody>
          <a:bodyPr/>
          <a:lstStyle/>
          <a:p>
            <a:pPr marL="0" indent="0">
              <a:buNone/>
            </a:pPr>
            <a:r>
              <a:rPr lang="en-GB" dirty="0" smtClean="0"/>
              <a:t>The </a:t>
            </a:r>
            <a:r>
              <a:rPr lang="en-GB" b="1" dirty="0" smtClean="0"/>
              <a:t>distribution</a:t>
            </a:r>
            <a:r>
              <a:rPr lang="en-GB" dirty="0" smtClean="0"/>
              <a:t> of living </a:t>
            </a:r>
            <a:r>
              <a:rPr lang="en-GB" b="1" dirty="0" smtClean="0"/>
              <a:t>organisms</a:t>
            </a:r>
            <a:r>
              <a:rPr lang="en-GB" dirty="0" smtClean="0"/>
              <a:t> in a particular </a:t>
            </a:r>
            <a:r>
              <a:rPr lang="en-GB" b="1" dirty="0" smtClean="0"/>
              <a:t>habitat</a:t>
            </a:r>
            <a:r>
              <a:rPr lang="en-GB" dirty="0" smtClean="0"/>
              <a:t> may be affected by physical factors, such as:</a:t>
            </a:r>
          </a:p>
          <a:p>
            <a:pPr marL="0" indent="0">
              <a:buNone/>
            </a:pPr>
            <a:endParaRPr lang="en-GB" dirty="0"/>
          </a:p>
          <a:p>
            <a:r>
              <a:rPr lang="en-GB" b="1" dirty="0">
                <a:solidFill>
                  <a:srgbClr val="7030A0"/>
                </a:solidFill>
              </a:rPr>
              <a:t>Temperature</a:t>
            </a:r>
          </a:p>
          <a:p>
            <a:r>
              <a:rPr lang="en-GB" dirty="0"/>
              <a:t>Amount of </a:t>
            </a:r>
            <a:r>
              <a:rPr lang="en-GB" b="1" dirty="0">
                <a:solidFill>
                  <a:srgbClr val="7030A0"/>
                </a:solidFill>
              </a:rPr>
              <a:t>light</a:t>
            </a:r>
          </a:p>
          <a:p>
            <a:r>
              <a:rPr lang="en-GB" dirty="0"/>
              <a:t>Availability of </a:t>
            </a:r>
            <a:r>
              <a:rPr lang="en-GB" b="1" dirty="0">
                <a:solidFill>
                  <a:srgbClr val="7030A0"/>
                </a:solidFill>
              </a:rPr>
              <a:t>water</a:t>
            </a:r>
          </a:p>
          <a:p>
            <a:r>
              <a:rPr lang="en-GB" dirty="0"/>
              <a:t>Availability of </a:t>
            </a:r>
            <a:r>
              <a:rPr lang="en-GB" b="1" dirty="0">
                <a:solidFill>
                  <a:srgbClr val="7030A0"/>
                </a:solidFill>
              </a:rPr>
              <a:t>nutrients</a:t>
            </a:r>
          </a:p>
          <a:p>
            <a:r>
              <a:rPr lang="en-GB" dirty="0"/>
              <a:t>Availability of </a:t>
            </a:r>
            <a:r>
              <a:rPr lang="en-GB" b="1" dirty="0">
                <a:solidFill>
                  <a:srgbClr val="7030A0"/>
                </a:solidFill>
              </a:rPr>
              <a:t>oxygen</a:t>
            </a:r>
            <a:r>
              <a:rPr lang="en-GB" dirty="0">
                <a:solidFill>
                  <a:srgbClr val="7030A0"/>
                </a:solidFill>
              </a:rPr>
              <a:t> </a:t>
            </a:r>
            <a:r>
              <a:rPr lang="en-GB" dirty="0"/>
              <a:t>and </a:t>
            </a:r>
            <a:r>
              <a:rPr lang="en-GB" b="1" dirty="0">
                <a:solidFill>
                  <a:srgbClr val="7030A0"/>
                </a:solidFill>
              </a:rPr>
              <a:t>carbon </a:t>
            </a:r>
            <a:r>
              <a:rPr lang="en-GB" b="1" dirty="0" smtClean="0">
                <a:solidFill>
                  <a:srgbClr val="7030A0"/>
                </a:solidFill>
              </a:rPr>
              <a:t>dioxide</a:t>
            </a:r>
            <a:endParaRPr lang="en-GB" dirty="0"/>
          </a:p>
          <a:p>
            <a:pPr marL="0" indent="0">
              <a:buNone/>
            </a:pPr>
            <a:endParaRPr lang="en-GB" dirty="0"/>
          </a:p>
        </p:txBody>
      </p:sp>
    </p:spTree>
    <p:extLst>
      <p:ext uri="{BB962C8B-B14F-4D97-AF65-F5344CB8AC3E}">
        <p14:creationId xmlns:p14="http://schemas.microsoft.com/office/powerpoint/2010/main" val="3723122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401080" cy="857256"/>
          </a:xfrm>
        </p:spPr>
        <p:txBody>
          <a:bodyPr/>
          <a:lstStyle/>
          <a:p>
            <a:pPr algn="l"/>
            <a:r>
              <a:rPr lang="en-GB" b="1" dirty="0" smtClean="0">
                <a:solidFill>
                  <a:srgbClr val="7030A0"/>
                </a:solidFill>
              </a:rPr>
              <a:t>Sampling: Quadrat</a:t>
            </a:r>
            <a:endParaRPr lang="en-GB" b="1" dirty="0">
              <a:solidFill>
                <a:srgbClr val="7030A0"/>
              </a:solidFill>
            </a:endParaRPr>
          </a:p>
        </p:txBody>
      </p:sp>
      <p:sp>
        <p:nvSpPr>
          <p:cNvPr id="3" name="Content Placeholder 2"/>
          <p:cNvSpPr>
            <a:spLocks noGrp="1"/>
          </p:cNvSpPr>
          <p:nvPr>
            <p:ph idx="1"/>
          </p:nvPr>
        </p:nvSpPr>
        <p:spPr>
          <a:xfrm>
            <a:off x="357158" y="1142984"/>
            <a:ext cx="8429684" cy="5072098"/>
          </a:xfrm>
        </p:spPr>
        <p:txBody>
          <a:bodyPr>
            <a:normAutofit/>
          </a:bodyPr>
          <a:lstStyle/>
          <a:p>
            <a:r>
              <a:rPr lang="en-GB" dirty="0" smtClean="0"/>
              <a:t>Square frame</a:t>
            </a:r>
          </a:p>
          <a:p>
            <a:r>
              <a:rPr lang="en-GB" dirty="0" smtClean="0"/>
              <a:t>Used to sample a small area</a:t>
            </a:r>
          </a:p>
          <a:p>
            <a:r>
              <a:rPr lang="en-GB" dirty="0" smtClean="0"/>
              <a:t>Samples chosen at random</a:t>
            </a:r>
            <a:endParaRPr lang="en-GB" sz="1050" dirty="0" smtClean="0"/>
          </a:p>
          <a:p>
            <a:pPr marL="0" indent="0">
              <a:buNone/>
            </a:pPr>
            <a:endParaRPr lang="en-GB" baseline="30000" dirty="0" smtClean="0"/>
          </a:p>
          <a:p>
            <a:endParaRPr lang="en-GB" baseline="30000" dirty="0" smtClean="0"/>
          </a:p>
          <a:p>
            <a:endParaRPr lang="en-GB" sz="4000" dirty="0" smtClean="0"/>
          </a:p>
          <a:p>
            <a:endParaRPr lang="en-GB" sz="4000" dirty="0"/>
          </a:p>
        </p:txBody>
      </p:sp>
      <p:pic>
        <p:nvPicPr>
          <p:cNvPr id="1026" name="Picture 2" descr="File:Quadrat sample.JPG">
            <a:hlinkClick r:id="rId2"/>
          </p:cNvPr>
          <p:cNvPicPr>
            <a:picLocks noChangeAspect="1" noChangeArrowheads="1"/>
          </p:cNvPicPr>
          <p:nvPr/>
        </p:nvPicPr>
        <p:blipFill>
          <a:blip r:embed="rId3" cstate="print"/>
          <a:srcRect t="16961" b="8832"/>
          <a:stretch>
            <a:fillRect/>
          </a:stretch>
        </p:blipFill>
        <p:spPr bwMode="auto">
          <a:xfrm>
            <a:off x="4932040" y="3172529"/>
            <a:ext cx="4211960" cy="3685472"/>
          </a:xfrm>
          <a:prstGeom prst="rect">
            <a:avLst/>
          </a:prstGeom>
          <a:noFill/>
        </p:spPr>
      </p:pic>
      <p:pic>
        <p:nvPicPr>
          <p:cNvPr id="1027" name="Picture 3"/>
          <p:cNvPicPr>
            <a:picLocks noChangeAspect="1" noChangeArrowheads="1"/>
          </p:cNvPicPr>
          <p:nvPr/>
        </p:nvPicPr>
        <p:blipFill>
          <a:blip r:embed="rId4" cstate="print"/>
          <a:srcRect l="6445" t="32959" r="66016" b="31152"/>
          <a:stretch>
            <a:fillRect/>
          </a:stretch>
        </p:blipFill>
        <p:spPr bwMode="auto">
          <a:xfrm>
            <a:off x="0" y="3117558"/>
            <a:ext cx="3635896" cy="3769914"/>
          </a:xfrm>
          <a:prstGeom prst="rect">
            <a:avLst/>
          </a:prstGeom>
          <a:noFill/>
          <a:ln w="9525">
            <a:noFill/>
            <a:miter lim="800000"/>
            <a:headEnd/>
            <a:tailEnd/>
          </a:ln>
          <a:effectLst/>
        </p:spPr>
      </p:pic>
    </p:spTree>
    <p:extLst>
      <p:ext uri="{BB962C8B-B14F-4D97-AF65-F5344CB8AC3E}">
        <p14:creationId xmlns:p14="http://schemas.microsoft.com/office/powerpoint/2010/main" val="51785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550122" cy="928670"/>
          </a:xfrm>
        </p:spPr>
        <p:txBody>
          <a:bodyPr/>
          <a:lstStyle/>
          <a:p>
            <a:pPr algn="l"/>
            <a:r>
              <a:rPr lang="en-GB" b="1" dirty="0" smtClean="0">
                <a:solidFill>
                  <a:srgbClr val="7030A0"/>
                </a:solidFill>
              </a:rPr>
              <a:t>Sampling: Along a Transect</a:t>
            </a:r>
            <a:endParaRPr lang="en-GB" b="1" dirty="0">
              <a:solidFill>
                <a:srgbClr val="7030A0"/>
              </a:solidFill>
            </a:endParaRPr>
          </a:p>
        </p:txBody>
      </p:sp>
      <p:sp>
        <p:nvSpPr>
          <p:cNvPr id="3" name="Content Placeholder 2"/>
          <p:cNvSpPr>
            <a:spLocks noGrp="1"/>
          </p:cNvSpPr>
          <p:nvPr>
            <p:ph idx="1"/>
          </p:nvPr>
        </p:nvSpPr>
        <p:spPr>
          <a:xfrm>
            <a:off x="214282" y="928670"/>
            <a:ext cx="8715436" cy="4525963"/>
          </a:xfrm>
        </p:spPr>
        <p:txBody>
          <a:bodyPr>
            <a:normAutofit/>
          </a:bodyPr>
          <a:lstStyle/>
          <a:p>
            <a:r>
              <a:rPr lang="en-GB" sz="2800" b="1" dirty="0" smtClean="0"/>
              <a:t>Not</a:t>
            </a:r>
            <a:r>
              <a:rPr lang="en-GB" sz="2800" dirty="0" smtClean="0"/>
              <a:t> random</a:t>
            </a:r>
          </a:p>
          <a:p>
            <a:r>
              <a:rPr lang="en-GB" sz="2800" dirty="0" smtClean="0"/>
              <a:t>Tape stretched </a:t>
            </a:r>
            <a:r>
              <a:rPr lang="en-GB" sz="2800" b="1" dirty="0" smtClean="0"/>
              <a:t>between two points</a:t>
            </a:r>
          </a:p>
          <a:p>
            <a:r>
              <a:rPr lang="en-GB" sz="2800" dirty="0" smtClean="0"/>
              <a:t>Samples taken along the line using a </a:t>
            </a:r>
            <a:r>
              <a:rPr lang="en-GB" sz="2800" b="1" dirty="0" err="1" smtClean="0"/>
              <a:t>quadrat</a:t>
            </a:r>
            <a:endParaRPr lang="en-GB" sz="2800" b="1" dirty="0" smtClean="0"/>
          </a:p>
          <a:p>
            <a:r>
              <a:rPr lang="en-GB" sz="2800" dirty="0" smtClean="0"/>
              <a:t>Shows how the distribution of organisms changes along the line</a:t>
            </a:r>
          </a:p>
        </p:txBody>
      </p:sp>
      <p:pic>
        <p:nvPicPr>
          <p:cNvPr id="15362" name="Picture 2"/>
          <p:cNvPicPr>
            <a:picLocks noChangeAspect="1" noChangeArrowheads="1"/>
          </p:cNvPicPr>
          <p:nvPr/>
        </p:nvPicPr>
        <p:blipFill>
          <a:blip r:embed="rId2" cstate="print"/>
          <a:srcRect l="25781" t="26367" r="12695" b="26025"/>
          <a:stretch>
            <a:fillRect/>
          </a:stretch>
        </p:blipFill>
        <p:spPr bwMode="auto">
          <a:xfrm>
            <a:off x="3275857" y="3225340"/>
            <a:ext cx="5868144" cy="3632660"/>
          </a:xfrm>
          <a:prstGeom prst="rect">
            <a:avLst/>
          </a:prstGeom>
          <a:noFill/>
          <a:ln w="9525">
            <a:noFill/>
            <a:miter lim="800000"/>
            <a:headEnd/>
            <a:tailEnd/>
          </a:ln>
          <a:effectLst/>
        </p:spPr>
      </p:pic>
    </p:spTree>
    <p:extLst>
      <p:ext uri="{BB962C8B-B14F-4D97-AF65-F5344CB8AC3E}">
        <p14:creationId xmlns:p14="http://schemas.microsoft.com/office/powerpoint/2010/main" val="2991710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idx="4294967295"/>
          </p:nvPr>
        </p:nvSpPr>
        <p:spPr>
          <a:xfrm>
            <a:off x="457200" y="0"/>
            <a:ext cx="8229600" cy="908720"/>
          </a:xfrm>
        </p:spPr>
        <p:txBody>
          <a:bodyPr/>
          <a:lstStyle/>
          <a:p>
            <a:r>
              <a:rPr lang="en-GB" b="1" dirty="0" smtClean="0"/>
              <a:t>Enzymes</a:t>
            </a:r>
            <a:endParaRPr lang="en-GB" b="1" dirty="0"/>
          </a:p>
        </p:txBody>
      </p:sp>
      <p:sp>
        <p:nvSpPr>
          <p:cNvPr id="959491" name="Text Box 3"/>
          <p:cNvSpPr txBox="1">
            <a:spLocks noChangeArrowheads="1"/>
          </p:cNvSpPr>
          <p:nvPr/>
        </p:nvSpPr>
        <p:spPr bwMode="auto">
          <a:xfrm>
            <a:off x="323528" y="1139859"/>
            <a:ext cx="843867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itchFamily="34" charset="0"/>
              <a:buChar char="•"/>
            </a:pPr>
            <a:r>
              <a:rPr lang="en-GB" sz="2800" dirty="0" smtClean="0">
                <a:latin typeface="+mj-lt"/>
              </a:rPr>
              <a:t>Biological catalysts:  speed up reactions.</a:t>
            </a:r>
          </a:p>
          <a:p>
            <a:pPr marL="457200" indent="-457200">
              <a:buFont typeface="Arial" pitchFamily="34" charset="0"/>
              <a:buChar char="•"/>
            </a:pPr>
            <a:r>
              <a:rPr lang="en-GB" sz="2800" dirty="0" smtClean="0">
                <a:latin typeface="+mj-lt"/>
              </a:rPr>
              <a:t>Enzymes </a:t>
            </a:r>
            <a:r>
              <a:rPr lang="en-GB" sz="2800" dirty="0">
                <a:latin typeface="+mj-lt"/>
              </a:rPr>
              <a:t>are protein molecules, and so are made up of </a:t>
            </a:r>
            <a:r>
              <a:rPr lang="en-GB" sz="2800" b="1" dirty="0">
                <a:solidFill>
                  <a:srgbClr val="7030A0"/>
                </a:solidFill>
                <a:latin typeface="+mj-lt"/>
              </a:rPr>
              <a:t>amino acids</a:t>
            </a:r>
            <a:r>
              <a:rPr lang="en-GB" sz="2800" dirty="0">
                <a:latin typeface="+mj-lt"/>
              </a:rPr>
              <a:t>. </a:t>
            </a:r>
          </a:p>
        </p:txBody>
      </p:sp>
      <p:pic>
        <p:nvPicPr>
          <p:cNvPr id="959497" name="Picture 9" descr="amino acid active 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396" y="2994025"/>
            <a:ext cx="5474940" cy="295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96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60503250"/>
              </p:ext>
            </p:extLst>
          </p:nvPr>
        </p:nvGraphicFramePr>
        <p:xfrm>
          <a:off x="465951" y="1340768"/>
          <a:ext cx="8229600" cy="4777200"/>
        </p:xfrm>
        <a:graphic>
          <a:graphicData uri="http://schemas.openxmlformats.org/drawingml/2006/table">
            <a:tbl>
              <a:tblPr>
                <a:tableStyleId>{5940675A-B579-460E-94D1-54222C63F5DA}</a:tableStyleId>
              </a:tblPr>
              <a:tblGrid>
                <a:gridCol w="2449865"/>
                <a:gridCol w="5779735"/>
              </a:tblGrid>
              <a:tr h="0">
                <a:tc>
                  <a:txBody>
                    <a:bodyPr/>
                    <a:lstStyle/>
                    <a:p>
                      <a:pPr marL="0" marR="0">
                        <a:spcBef>
                          <a:spcPts val="0"/>
                        </a:spcBef>
                        <a:spcAft>
                          <a:spcPts val="0"/>
                        </a:spcAft>
                      </a:pPr>
                      <a:r>
                        <a:rPr lang="en-GB" sz="2400" b="1" dirty="0">
                          <a:solidFill>
                            <a:schemeClr val="bg1"/>
                          </a:solidFill>
                          <a:effectLst/>
                        </a:rPr>
                        <a:t>Part</a:t>
                      </a:r>
                      <a:endParaRPr lang="en-GB" sz="2400" b="1" dirty="0">
                        <a:solidFill>
                          <a:schemeClr val="bg1"/>
                        </a:solidFill>
                        <a:effectLst/>
                        <a:latin typeface="+mj-lt"/>
                      </a:endParaRPr>
                    </a:p>
                  </a:txBody>
                  <a:tcPr anchor="ctr">
                    <a:solidFill>
                      <a:schemeClr val="accent4">
                        <a:lumMod val="75000"/>
                      </a:schemeClr>
                    </a:solidFill>
                  </a:tcPr>
                </a:tc>
                <a:tc>
                  <a:txBody>
                    <a:bodyPr/>
                    <a:lstStyle/>
                    <a:p>
                      <a:pPr marL="0" marR="0">
                        <a:spcBef>
                          <a:spcPts val="0"/>
                        </a:spcBef>
                        <a:spcAft>
                          <a:spcPts val="0"/>
                        </a:spcAft>
                      </a:pPr>
                      <a:r>
                        <a:rPr lang="en-GB" sz="2400" b="1" dirty="0">
                          <a:solidFill>
                            <a:schemeClr val="bg1"/>
                          </a:solidFill>
                          <a:effectLst/>
                        </a:rPr>
                        <a:t>Function</a:t>
                      </a:r>
                      <a:endParaRPr lang="en-GB" sz="2400" b="1" dirty="0">
                        <a:solidFill>
                          <a:schemeClr val="bg1"/>
                        </a:solidFill>
                        <a:effectLst/>
                        <a:latin typeface="+mj-lt"/>
                      </a:endParaRPr>
                    </a:p>
                  </a:txBody>
                  <a:tcPr anchor="ctr">
                    <a:solidFill>
                      <a:schemeClr val="accent4">
                        <a:lumMod val="75000"/>
                      </a:schemeClr>
                    </a:solidFill>
                  </a:tcPr>
                </a:tc>
              </a:tr>
              <a:tr h="864000">
                <a:tc>
                  <a:txBody>
                    <a:bodyPr/>
                    <a:lstStyle/>
                    <a:p>
                      <a:pPr marL="0" marR="0">
                        <a:spcBef>
                          <a:spcPts val="0"/>
                        </a:spcBef>
                        <a:spcAft>
                          <a:spcPts val="0"/>
                        </a:spcAft>
                      </a:pPr>
                      <a:r>
                        <a:rPr lang="en-GB" sz="2400" dirty="0">
                          <a:effectLst/>
                        </a:rPr>
                        <a:t>Nucleus</a:t>
                      </a:r>
                      <a:endParaRPr lang="en-GB" sz="2400" dirty="0">
                        <a:solidFill>
                          <a:srgbClr val="FFFFFF"/>
                        </a:solidFill>
                        <a:effectLst/>
                        <a:latin typeface="+mj-lt"/>
                      </a:endParaRPr>
                    </a:p>
                  </a:txBody>
                  <a:tcPr anchor="ctr"/>
                </a:tc>
                <a:tc>
                  <a:txBody>
                    <a:bodyPr/>
                    <a:lstStyle/>
                    <a:p>
                      <a:pPr marL="0" marR="0">
                        <a:spcBef>
                          <a:spcPts val="0"/>
                        </a:spcBef>
                        <a:spcAft>
                          <a:spcPts val="0"/>
                        </a:spcAft>
                      </a:pPr>
                      <a:r>
                        <a:rPr lang="en-GB" sz="2400" dirty="0">
                          <a:effectLst/>
                        </a:rPr>
                        <a:t>Contains genetic material, which controls the activities of the cell</a:t>
                      </a:r>
                      <a:endParaRPr lang="en-GB" sz="2400" dirty="0">
                        <a:solidFill>
                          <a:srgbClr val="FFFFFF"/>
                        </a:solidFill>
                        <a:effectLst/>
                        <a:latin typeface="+mj-lt"/>
                      </a:endParaRPr>
                    </a:p>
                  </a:txBody>
                  <a:tcPr anchor="ctr"/>
                </a:tc>
              </a:tr>
              <a:tr h="864000">
                <a:tc>
                  <a:txBody>
                    <a:bodyPr/>
                    <a:lstStyle/>
                    <a:p>
                      <a:pPr marL="0" marR="0">
                        <a:spcBef>
                          <a:spcPts val="0"/>
                        </a:spcBef>
                        <a:spcAft>
                          <a:spcPts val="0"/>
                        </a:spcAft>
                      </a:pPr>
                      <a:r>
                        <a:rPr lang="en-GB" sz="2400" dirty="0">
                          <a:effectLst/>
                        </a:rPr>
                        <a:t>Cytoplasm</a:t>
                      </a:r>
                      <a:endParaRPr lang="en-GB" sz="2400" dirty="0">
                        <a:solidFill>
                          <a:srgbClr val="FFFFFF"/>
                        </a:solidFill>
                        <a:effectLst/>
                        <a:latin typeface="+mj-lt"/>
                      </a:endParaRPr>
                    </a:p>
                  </a:txBody>
                  <a:tcPr anchor="ctr"/>
                </a:tc>
                <a:tc>
                  <a:txBody>
                    <a:bodyPr/>
                    <a:lstStyle/>
                    <a:p>
                      <a:pPr marL="0" marR="0">
                        <a:spcBef>
                          <a:spcPts val="0"/>
                        </a:spcBef>
                        <a:spcAft>
                          <a:spcPts val="0"/>
                        </a:spcAft>
                      </a:pPr>
                      <a:r>
                        <a:rPr lang="en-GB" sz="2400" dirty="0">
                          <a:effectLst/>
                        </a:rPr>
                        <a:t>Most chemical processes take place here, controlled by enzymes</a:t>
                      </a:r>
                      <a:endParaRPr lang="en-GB" sz="2400" dirty="0">
                        <a:solidFill>
                          <a:srgbClr val="FFFFFF"/>
                        </a:solidFill>
                        <a:effectLst/>
                        <a:latin typeface="+mj-lt"/>
                      </a:endParaRPr>
                    </a:p>
                  </a:txBody>
                  <a:tcPr anchor="ctr"/>
                </a:tc>
              </a:tr>
              <a:tr h="864000">
                <a:tc>
                  <a:txBody>
                    <a:bodyPr/>
                    <a:lstStyle/>
                    <a:p>
                      <a:pPr marL="0" marR="0">
                        <a:spcBef>
                          <a:spcPts val="0"/>
                        </a:spcBef>
                        <a:spcAft>
                          <a:spcPts val="0"/>
                        </a:spcAft>
                      </a:pPr>
                      <a:r>
                        <a:rPr lang="en-GB" sz="2400">
                          <a:effectLst/>
                        </a:rPr>
                        <a:t>Cell membrane</a:t>
                      </a:r>
                      <a:endParaRPr lang="en-GB" sz="2400">
                        <a:solidFill>
                          <a:srgbClr val="FFFFFF"/>
                        </a:solidFill>
                        <a:effectLst/>
                        <a:latin typeface="+mj-lt"/>
                      </a:endParaRPr>
                    </a:p>
                  </a:txBody>
                  <a:tcPr anchor="ctr"/>
                </a:tc>
                <a:tc>
                  <a:txBody>
                    <a:bodyPr/>
                    <a:lstStyle/>
                    <a:p>
                      <a:pPr marL="0" marR="0">
                        <a:spcBef>
                          <a:spcPts val="0"/>
                        </a:spcBef>
                        <a:spcAft>
                          <a:spcPts val="0"/>
                        </a:spcAft>
                      </a:pPr>
                      <a:r>
                        <a:rPr lang="en-GB" sz="2400" dirty="0">
                          <a:effectLst/>
                        </a:rPr>
                        <a:t>Controls the movement of substances into and out of the cell</a:t>
                      </a:r>
                      <a:endParaRPr lang="en-GB" sz="2400" dirty="0">
                        <a:solidFill>
                          <a:srgbClr val="FFFFFF"/>
                        </a:solidFill>
                        <a:effectLst/>
                        <a:latin typeface="+mj-lt"/>
                      </a:endParaRPr>
                    </a:p>
                  </a:txBody>
                  <a:tcPr anchor="ctr"/>
                </a:tc>
              </a:tr>
              <a:tr h="864000">
                <a:tc>
                  <a:txBody>
                    <a:bodyPr/>
                    <a:lstStyle/>
                    <a:p>
                      <a:pPr marL="0" marR="0">
                        <a:spcBef>
                          <a:spcPts val="0"/>
                        </a:spcBef>
                        <a:spcAft>
                          <a:spcPts val="0"/>
                        </a:spcAft>
                      </a:pPr>
                      <a:r>
                        <a:rPr lang="en-GB" sz="2400">
                          <a:effectLst/>
                        </a:rPr>
                        <a:t>Mitochondria</a:t>
                      </a:r>
                      <a:endParaRPr lang="en-GB" sz="2400">
                        <a:solidFill>
                          <a:srgbClr val="FFFFFF"/>
                        </a:solidFill>
                        <a:effectLst/>
                        <a:latin typeface="+mj-lt"/>
                      </a:endParaRPr>
                    </a:p>
                  </a:txBody>
                  <a:tcPr anchor="ctr"/>
                </a:tc>
                <a:tc>
                  <a:txBody>
                    <a:bodyPr/>
                    <a:lstStyle/>
                    <a:p>
                      <a:pPr marL="0" marR="0">
                        <a:spcBef>
                          <a:spcPts val="0"/>
                        </a:spcBef>
                        <a:spcAft>
                          <a:spcPts val="0"/>
                        </a:spcAft>
                      </a:pPr>
                      <a:r>
                        <a:rPr lang="en-GB" sz="2400" dirty="0">
                          <a:effectLst/>
                        </a:rPr>
                        <a:t>Most energy is released by respiration here</a:t>
                      </a:r>
                      <a:endParaRPr lang="en-GB" sz="2400" dirty="0">
                        <a:solidFill>
                          <a:srgbClr val="FFFFFF"/>
                        </a:solidFill>
                        <a:effectLst/>
                        <a:latin typeface="+mj-lt"/>
                      </a:endParaRPr>
                    </a:p>
                  </a:txBody>
                  <a:tcPr anchor="ctr"/>
                </a:tc>
              </a:tr>
              <a:tr h="864000">
                <a:tc>
                  <a:txBody>
                    <a:bodyPr/>
                    <a:lstStyle/>
                    <a:p>
                      <a:pPr marL="0" marR="0">
                        <a:spcBef>
                          <a:spcPts val="0"/>
                        </a:spcBef>
                        <a:spcAft>
                          <a:spcPts val="0"/>
                        </a:spcAft>
                      </a:pPr>
                      <a:r>
                        <a:rPr lang="en-GB" sz="2400">
                          <a:effectLst/>
                        </a:rPr>
                        <a:t>Ribosomes</a:t>
                      </a:r>
                      <a:endParaRPr lang="en-GB" sz="2400">
                        <a:solidFill>
                          <a:srgbClr val="FFFFFF"/>
                        </a:solidFill>
                        <a:effectLst/>
                        <a:latin typeface="+mj-lt"/>
                      </a:endParaRPr>
                    </a:p>
                  </a:txBody>
                  <a:tcPr anchor="ctr"/>
                </a:tc>
                <a:tc>
                  <a:txBody>
                    <a:bodyPr/>
                    <a:lstStyle/>
                    <a:p>
                      <a:pPr marL="0" marR="0">
                        <a:spcBef>
                          <a:spcPts val="0"/>
                        </a:spcBef>
                        <a:spcAft>
                          <a:spcPts val="0"/>
                        </a:spcAft>
                      </a:pPr>
                      <a:r>
                        <a:rPr lang="en-GB" sz="2400" dirty="0">
                          <a:effectLst/>
                        </a:rPr>
                        <a:t>Protein synthesis happens here</a:t>
                      </a:r>
                      <a:endParaRPr lang="en-GB" sz="2400" dirty="0">
                        <a:solidFill>
                          <a:srgbClr val="FFFFFF"/>
                        </a:solidFill>
                        <a:effectLst/>
                        <a:latin typeface="+mj-lt"/>
                      </a:endParaRPr>
                    </a:p>
                  </a:txBody>
                  <a:tcPr anchor="ctr"/>
                </a:tc>
              </a:tr>
            </a:tbl>
          </a:graphicData>
        </a:graphic>
      </p:graphicFrame>
      <p:sp>
        <p:nvSpPr>
          <p:cNvPr id="7" name="Rectangle 1"/>
          <p:cNvSpPr>
            <a:spLocks noChangeArrowheads="1"/>
          </p:cNvSpPr>
          <p:nvPr/>
        </p:nvSpPr>
        <p:spPr bwMode="auto">
          <a:xfrm>
            <a:off x="260271" y="116632"/>
            <a:ext cx="8640960" cy="10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smtClean="0">
                <a:ln>
                  <a:noFill/>
                </a:ln>
                <a:solidFill>
                  <a:srgbClr val="000000"/>
                </a:solidFill>
                <a:effectLst/>
                <a:latin typeface="+mj-lt"/>
                <a:cs typeface="Arial" pitchFamily="34" charset="0"/>
              </a:rPr>
              <a:t>Parts of cells which </a:t>
            </a:r>
            <a:r>
              <a:rPr kumimoji="0" lang="en-US" sz="3200" b="1" i="0" u="none" strike="noStrike" cap="none" normalizeH="0" baseline="0" dirty="0" smtClean="0">
                <a:ln>
                  <a:noFill/>
                </a:ln>
                <a:solidFill>
                  <a:srgbClr val="7030A0"/>
                </a:solidFill>
                <a:effectLst/>
                <a:latin typeface="+mj-lt"/>
                <a:cs typeface="Arial" pitchFamily="34" charset="0"/>
              </a:rPr>
              <a:t>animal and plant cells </a:t>
            </a:r>
            <a:r>
              <a:rPr kumimoji="0" lang="en-US" sz="3200" i="0" u="none" strike="noStrike" cap="none" normalizeH="0" baseline="0" dirty="0" smtClean="0">
                <a:ln>
                  <a:noFill/>
                </a:ln>
                <a:solidFill>
                  <a:srgbClr val="000000"/>
                </a:solidFill>
                <a:effectLst/>
                <a:latin typeface="+mj-lt"/>
                <a:cs typeface="Arial" pitchFamily="34" charset="0"/>
              </a:rPr>
              <a:t>have in common:</a:t>
            </a:r>
          </a:p>
        </p:txBody>
      </p:sp>
    </p:spTree>
    <p:extLst>
      <p:ext uri="{BB962C8B-B14F-4D97-AF65-F5344CB8AC3E}">
        <p14:creationId xmlns:p14="http://schemas.microsoft.com/office/powerpoint/2010/main" val="738018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idx="4294967295"/>
          </p:nvPr>
        </p:nvSpPr>
        <p:spPr>
          <a:xfrm>
            <a:off x="500034" y="0"/>
            <a:ext cx="8229600" cy="764704"/>
          </a:xfrm>
        </p:spPr>
        <p:txBody>
          <a:bodyPr>
            <a:normAutofit/>
          </a:bodyPr>
          <a:lstStyle/>
          <a:p>
            <a:r>
              <a:rPr lang="en-GB" b="1" dirty="0"/>
              <a:t>What happens at the active site?</a:t>
            </a:r>
          </a:p>
        </p:txBody>
      </p:sp>
      <p:sp>
        <p:nvSpPr>
          <p:cNvPr id="1098757" name="Text Box 5"/>
          <p:cNvSpPr txBox="1">
            <a:spLocks noChangeArrowheads="1"/>
          </p:cNvSpPr>
          <p:nvPr/>
        </p:nvSpPr>
        <p:spPr bwMode="auto">
          <a:xfrm>
            <a:off x="171423" y="836712"/>
            <a:ext cx="8702628" cy="523220"/>
          </a:xfrm>
          <a:prstGeom prst="rect">
            <a:avLst/>
          </a:prstGeom>
          <a:noFill/>
          <a:ln w="28575" algn="ctr">
            <a:noFill/>
            <a:miter lim="800000"/>
            <a:headEnd/>
            <a:tailEnd/>
          </a:ln>
          <a:effectLst/>
        </p:spPr>
        <p:txBody>
          <a:bodyPr wrap="square">
            <a:spAutoFit/>
          </a:bodyPr>
          <a:lstStyle/>
          <a:p>
            <a:pPr eaLnBrk="0" hangingPunct="0">
              <a:spcBef>
                <a:spcPct val="0"/>
              </a:spcBef>
            </a:pPr>
            <a:r>
              <a:rPr lang="en-GB" sz="2800" dirty="0" smtClean="0">
                <a:latin typeface="+mj-lt"/>
              </a:rPr>
              <a:t>The </a:t>
            </a:r>
            <a:r>
              <a:rPr lang="en-GB" sz="2800" dirty="0">
                <a:latin typeface="+mj-lt"/>
              </a:rPr>
              <a:t>enzyme is the </a:t>
            </a:r>
            <a:r>
              <a:rPr lang="en-GB" sz="2800" b="1" dirty="0">
                <a:latin typeface="+mj-lt"/>
              </a:rPr>
              <a:t>lock</a:t>
            </a:r>
            <a:r>
              <a:rPr lang="en-GB" sz="2800" dirty="0">
                <a:latin typeface="+mj-lt"/>
              </a:rPr>
              <a:t>, and the reactant is the </a:t>
            </a:r>
            <a:r>
              <a:rPr lang="en-GB" sz="2800" b="1" dirty="0">
                <a:latin typeface="+mj-lt"/>
              </a:rPr>
              <a:t>key</a:t>
            </a:r>
            <a:r>
              <a:rPr lang="en-GB" sz="2800" dirty="0">
                <a:latin typeface="+mj-lt"/>
              </a:rPr>
              <a:t>.</a:t>
            </a:r>
          </a:p>
        </p:txBody>
      </p:sp>
      <p:grpSp>
        <p:nvGrpSpPr>
          <p:cNvPr id="2" name="Group 72"/>
          <p:cNvGrpSpPr>
            <a:grpSpLocks/>
          </p:cNvGrpSpPr>
          <p:nvPr/>
        </p:nvGrpSpPr>
        <p:grpSpPr bwMode="auto">
          <a:xfrm>
            <a:off x="500034" y="4214818"/>
            <a:ext cx="8147050" cy="1722437"/>
            <a:chOff x="314" y="2781"/>
            <a:chExt cx="5132" cy="1085"/>
          </a:xfrm>
          <a:solidFill>
            <a:schemeClr val="bg1"/>
          </a:solidFill>
        </p:grpSpPr>
        <p:sp>
          <p:nvSpPr>
            <p:cNvPr id="1098801" name="AutoShape 49"/>
            <p:cNvSpPr>
              <a:spLocks noChangeArrowheads="1"/>
            </p:cNvSpPr>
            <p:nvPr/>
          </p:nvSpPr>
          <p:spPr bwMode="auto">
            <a:xfrm>
              <a:off x="314" y="2781"/>
              <a:ext cx="5132" cy="1085"/>
            </a:xfrm>
            <a:prstGeom prst="roundRect">
              <a:avLst>
                <a:gd name="adj" fmla="val 12500"/>
              </a:avLst>
            </a:prstGeom>
            <a:grpFill/>
            <a:ln w="38100">
              <a:solidFill>
                <a:srgbClr val="10BC45"/>
              </a:solidFill>
              <a:round/>
              <a:headEnd/>
              <a:tailEnd/>
            </a:ln>
            <a:effectLst/>
          </p:spPr>
          <p:txBody>
            <a:bodyPr wrap="none" anchor="ctr"/>
            <a:lstStyle/>
            <a:p>
              <a:endParaRPr lang="en-GB" sz="2400">
                <a:latin typeface="+mj-lt"/>
              </a:endParaRPr>
            </a:p>
          </p:txBody>
        </p:sp>
        <p:grpSp>
          <p:nvGrpSpPr>
            <p:cNvPr id="3" name="Group 71"/>
            <p:cNvGrpSpPr>
              <a:grpSpLocks/>
            </p:cNvGrpSpPr>
            <p:nvPr/>
          </p:nvGrpSpPr>
          <p:grpSpPr bwMode="auto">
            <a:xfrm>
              <a:off x="426" y="2883"/>
              <a:ext cx="4850" cy="883"/>
              <a:chOff x="426" y="2872"/>
              <a:chExt cx="4850" cy="883"/>
            </a:xfrm>
            <a:grpFill/>
          </p:grpSpPr>
          <p:sp>
            <p:nvSpPr>
              <p:cNvPr id="1098772" name="Text Box 20"/>
              <p:cNvSpPr txBox="1">
                <a:spLocks noChangeArrowheads="1"/>
              </p:cNvSpPr>
              <p:nvPr/>
            </p:nvSpPr>
            <p:spPr bwMode="auto">
              <a:xfrm>
                <a:off x="447" y="2872"/>
                <a:ext cx="821" cy="291"/>
              </a:xfrm>
              <a:prstGeom prst="rect">
                <a:avLst/>
              </a:prstGeom>
              <a:grpFill/>
              <a:ln w="28575" algn="ctr">
                <a:noFill/>
                <a:miter lim="800000"/>
                <a:headEnd/>
                <a:tailEnd/>
              </a:ln>
              <a:effectLst/>
            </p:spPr>
            <p:txBody>
              <a:bodyPr>
                <a:spAutoFit/>
              </a:bodyPr>
              <a:lstStyle/>
              <a:p>
                <a:r>
                  <a:rPr lang="en-GB" sz="2400">
                    <a:solidFill>
                      <a:srgbClr val="000066"/>
                    </a:solidFill>
                    <a:latin typeface="+mj-lt"/>
                  </a:rPr>
                  <a:t>enzyme</a:t>
                </a:r>
              </a:p>
            </p:txBody>
          </p:sp>
          <p:sp>
            <p:nvSpPr>
              <p:cNvPr id="1098773" name="Text Box 21"/>
              <p:cNvSpPr txBox="1">
                <a:spLocks noChangeArrowheads="1"/>
              </p:cNvSpPr>
              <p:nvPr/>
            </p:nvSpPr>
            <p:spPr bwMode="auto">
              <a:xfrm>
                <a:off x="426" y="3464"/>
                <a:ext cx="773" cy="291"/>
              </a:xfrm>
              <a:prstGeom prst="rect">
                <a:avLst/>
              </a:prstGeom>
              <a:grpFill/>
              <a:ln w="28575" algn="ctr">
                <a:noFill/>
                <a:miter lim="800000"/>
                <a:headEnd/>
                <a:tailEnd/>
              </a:ln>
              <a:effectLst/>
            </p:spPr>
            <p:txBody>
              <a:bodyPr wrap="none">
                <a:spAutoFit/>
              </a:bodyPr>
              <a:lstStyle/>
              <a:p>
                <a:r>
                  <a:rPr lang="en-GB" sz="2400">
                    <a:solidFill>
                      <a:srgbClr val="000066"/>
                    </a:solidFill>
                    <a:latin typeface="+mj-lt"/>
                  </a:rPr>
                  <a:t>reactant</a:t>
                </a:r>
              </a:p>
            </p:txBody>
          </p:sp>
          <p:sp>
            <p:nvSpPr>
              <p:cNvPr id="1098776" name="Text Box 24"/>
              <p:cNvSpPr txBox="1">
                <a:spLocks noChangeArrowheads="1"/>
              </p:cNvSpPr>
              <p:nvPr/>
            </p:nvSpPr>
            <p:spPr bwMode="auto">
              <a:xfrm>
                <a:off x="744" y="3176"/>
                <a:ext cx="213" cy="291"/>
              </a:xfrm>
              <a:prstGeom prst="rect">
                <a:avLst/>
              </a:prstGeom>
              <a:grpFill/>
              <a:ln w="28575" algn="ctr">
                <a:noFill/>
                <a:miter lim="800000"/>
                <a:headEnd/>
                <a:tailEnd/>
              </a:ln>
              <a:effectLst/>
            </p:spPr>
            <p:txBody>
              <a:bodyPr wrap="none">
                <a:spAutoFit/>
              </a:bodyPr>
              <a:lstStyle/>
              <a:p>
                <a:r>
                  <a:rPr lang="en-GB" sz="2400">
                    <a:solidFill>
                      <a:srgbClr val="000066"/>
                    </a:solidFill>
                    <a:latin typeface="+mj-lt"/>
                  </a:rPr>
                  <a:t>+</a:t>
                </a:r>
              </a:p>
            </p:txBody>
          </p:sp>
          <p:sp>
            <p:nvSpPr>
              <p:cNvPr id="1098774" name="Text Box 22"/>
              <p:cNvSpPr txBox="1">
                <a:spLocks noChangeArrowheads="1"/>
              </p:cNvSpPr>
              <p:nvPr/>
            </p:nvSpPr>
            <p:spPr bwMode="auto">
              <a:xfrm>
                <a:off x="2022" y="2989"/>
                <a:ext cx="1643" cy="523"/>
              </a:xfrm>
              <a:prstGeom prst="rect">
                <a:avLst/>
              </a:prstGeom>
              <a:grpFill/>
              <a:ln w="28575" algn="ctr">
                <a:noFill/>
                <a:miter lim="800000"/>
                <a:headEnd/>
                <a:tailEnd/>
              </a:ln>
              <a:effectLst/>
            </p:spPr>
            <p:txBody>
              <a:bodyPr>
                <a:spAutoFit/>
              </a:bodyPr>
              <a:lstStyle/>
              <a:p>
                <a:pPr algn="ctr"/>
                <a:r>
                  <a:rPr lang="en-GB" sz="2400">
                    <a:solidFill>
                      <a:srgbClr val="000066"/>
                    </a:solidFill>
                    <a:latin typeface="+mj-lt"/>
                  </a:rPr>
                  <a:t>enzyme-reactant complex</a:t>
                </a:r>
              </a:p>
            </p:txBody>
          </p:sp>
          <p:sp>
            <p:nvSpPr>
              <p:cNvPr id="1098777" name="Text Box 25"/>
              <p:cNvSpPr txBox="1">
                <a:spLocks noChangeArrowheads="1"/>
              </p:cNvSpPr>
              <p:nvPr/>
            </p:nvSpPr>
            <p:spPr bwMode="auto">
              <a:xfrm>
                <a:off x="1438" y="2993"/>
                <a:ext cx="616" cy="523"/>
              </a:xfrm>
              <a:prstGeom prst="rect">
                <a:avLst/>
              </a:prstGeom>
              <a:grpFill/>
              <a:ln w="28575" algn="ctr">
                <a:noFill/>
                <a:miter lim="800000"/>
                <a:headEnd/>
                <a:tailEnd/>
              </a:ln>
              <a:effectLst/>
            </p:spPr>
            <p:txBody>
              <a:bodyPr wrap="none">
                <a:spAutoFit/>
              </a:bodyPr>
              <a:lstStyle/>
              <a:p>
                <a:r>
                  <a:rPr lang="en-GB" sz="4800">
                    <a:solidFill>
                      <a:srgbClr val="000066"/>
                    </a:solidFill>
                    <a:latin typeface="+mj-lt"/>
                    <a:cs typeface="Arial" charset="0"/>
                  </a:rPr>
                  <a:t>↔</a:t>
                </a:r>
              </a:p>
            </p:txBody>
          </p:sp>
          <p:sp>
            <p:nvSpPr>
              <p:cNvPr id="1098775" name="Text Box 23"/>
              <p:cNvSpPr txBox="1">
                <a:spLocks noChangeArrowheads="1"/>
              </p:cNvSpPr>
              <p:nvPr/>
            </p:nvSpPr>
            <p:spPr bwMode="auto">
              <a:xfrm>
                <a:off x="4397" y="3464"/>
                <a:ext cx="811" cy="291"/>
              </a:xfrm>
              <a:prstGeom prst="rect">
                <a:avLst/>
              </a:prstGeom>
              <a:grpFill/>
              <a:ln w="28575" algn="ctr">
                <a:noFill/>
                <a:miter lim="800000"/>
                <a:headEnd/>
                <a:tailEnd/>
              </a:ln>
              <a:effectLst/>
            </p:spPr>
            <p:txBody>
              <a:bodyPr wrap="none">
                <a:spAutoFit/>
              </a:bodyPr>
              <a:lstStyle/>
              <a:p>
                <a:r>
                  <a:rPr lang="en-GB" sz="2400">
                    <a:solidFill>
                      <a:srgbClr val="000066"/>
                    </a:solidFill>
                    <a:latin typeface="+mj-lt"/>
                  </a:rPr>
                  <a:t>products</a:t>
                </a:r>
              </a:p>
            </p:txBody>
          </p:sp>
          <p:sp>
            <p:nvSpPr>
              <p:cNvPr id="1098784" name="Text Box 32"/>
              <p:cNvSpPr txBox="1">
                <a:spLocks noChangeArrowheads="1"/>
              </p:cNvSpPr>
              <p:nvPr/>
            </p:nvSpPr>
            <p:spPr bwMode="auto">
              <a:xfrm>
                <a:off x="4455" y="2872"/>
                <a:ext cx="821" cy="291"/>
              </a:xfrm>
              <a:prstGeom prst="rect">
                <a:avLst/>
              </a:prstGeom>
              <a:grpFill/>
              <a:ln w="28575" algn="ctr">
                <a:noFill/>
                <a:miter lim="800000"/>
                <a:headEnd/>
                <a:tailEnd/>
              </a:ln>
              <a:effectLst/>
            </p:spPr>
            <p:txBody>
              <a:bodyPr>
                <a:spAutoFit/>
              </a:bodyPr>
              <a:lstStyle/>
              <a:p>
                <a:r>
                  <a:rPr lang="en-GB" sz="2400">
                    <a:solidFill>
                      <a:srgbClr val="000066"/>
                    </a:solidFill>
                    <a:latin typeface="+mj-lt"/>
                  </a:rPr>
                  <a:t>enzyme</a:t>
                </a:r>
              </a:p>
            </p:txBody>
          </p:sp>
          <p:sp>
            <p:nvSpPr>
              <p:cNvPr id="1098786" name="Text Box 34"/>
              <p:cNvSpPr txBox="1">
                <a:spLocks noChangeArrowheads="1"/>
              </p:cNvSpPr>
              <p:nvPr/>
            </p:nvSpPr>
            <p:spPr bwMode="auto">
              <a:xfrm>
                <a:off x="4751" y="3176"/>
                <a:ext cx="213" cy="291"/>
              </a:xfrm>
              <a:prstGeom prst="rect">
                <a:avLst/>
              </a:prstGeom>
              <a:grpFill/>
              <a:ln w="28575" algn="ctr">
                <a:noFill/>
                <a:miter lim="800000"/>
                <a:headEnd/>
                <a:tailEnd/>
              </a:ln>
              <a:effectLst/>
            </p:spPr>
            <p:txBody>
              <a:bodyPr wrap="none">
                <a:spAutoFit/>
              </a:bodyPr>
              <a:lstStyle/>
              <a:p>
                <a:r>
                  <a:rPr lang="en-GB" sz="2400">
                    <a:solidFill>
                      <a:srgbClr val="000066"/>
                    </a:solidFill>
                    <a:latin typeface="+mj-lt"/>
                  </a:rPr>
                  <a:t>+</a:t>
                </a:r>
              </a:p>
            </p:txBody>
          </p:sp>
          <p:sp>
            <p:nvSpPr>
              <p:cNvPr id="1098794" name="Text Box 42"/>
              <p:cNvSpPr txBox="1">
                <a:spLocks noChangeArrowheads="1"/>
              </p:cNvSpPr>
              <p:nvPr/>
            </p:nvSpPr>
            <p:spPr bwMode="auto">
              <a:xfrm>
                <a:off x="3813" y="2985"/>
                <a:ext cx="616" cy="523"/>
              </a:xfrm>
              <a:prstGeom prst="rect">
                <a:avLst/>
              </a:prstGeom>
              <a:grpFill/>
              <a:ln w="28575" algn="ctr">
                <a:noFill/>
                <a:miter lim="800000"/>
                <a:headEnd/>
                <a:tailEnd/>
              </a:ln>
              <a:effectLst/>
            </p:spPr>
            <p:txBody>
              <a:bodyPr wrap="none">
                <a:spAutoFit/>
              </a:bodyPr>
              <a:lstStyle/>
              <a:p>
                <a:r>
                  <a:rPr lang="en-GB" sz="4800">
                    <a:solidFill>
                      <a:srgbClr val="000066"/>
                    </a:solidFill>
                    <a:latin typeface="+mj-lt"/>
                    <a:cs typeface="Arial" charset="0"/>
                  </a:rPr>
                  <a:t>↔</a:t>
                </a:r>
              </a:p>
            </p:txBody>
          </p:sp>
        </p:grpSp>
      </p:grpSp>
      <p:grpSp>
        <p:nvGrpSpPr>
          <p:cNvPr id="4" name="Group 56"/>
          <p:cNvGrpSpPr>
            <a:grpSpLocks/>
          </p:cNvGrpSpPr>
          <p:nvPr/>
        </p:nvGrpSpPr>
        <p:grpSpPr bwMode="auto">
          <a:xfrm>
            <a:off x="3792914" y="1899630"/>
            <a:ext cx="1863725" cy="1417638"/>
            <a:chOff x="2417" y="1502"/>
            <a:chExt cx="1174" cy="893"/>
          </a:xfrm>
        </p:grpSpPr>
        <p:pic>
          <p:nvPicPr>
            <p:cNvPr id="1098760" name="Picture 8" descr="enzyme"/>
            <p:cNvPicPr preferRelativeResize="0">
              <a:picLocks noChangeAspect="1" noChangeArrowheads="1"/>
            </p:cNvPicPr>
            <p:nvPr/>
          </p:nvPicPr>
          <p:blipFill>
            <a:blip r:embed="rId3" cstate="print"/>
            <a:srcRect/>
            <a:stretch>
              <a:fillRect/>
            </a:stretch>
          </p:blipFill>
          <p:spPr bwMode="auto">
            <a:xfrm rot="2062405">
              <a:off x="2417" y="1502"/>
              <a:ext cx="892" cy="893"/>
            </a:xfrm>
            <a:prstGeom prst="rect">
              <a:avLst/>
            </a:prstGeom>
            <a:noFill/>
          </p:spPr>
        </p:pic>
        <p:pic>
          <p:nvPicPr>
            <p:cNvPr id="1098763" name="Picture 11" descr="reactant"/>
            <p:cNvPicPr preferRelativeResize="0">
              <a:picLocks noChangeAspect="1" noChangeArrowheads="1"/>
            </p:cNvPicPr>
            <p:nvPr/>
          </p:nvPicPr>
          <p:blipFill>
            <a:blip r:embed="rId4" cstate="print"/>
            <a:srcRect/>
            <a:stretch>
              <a:fillRect/>
            </a:stretch>
          </p:blipFill>
          <p:spPr bwMode="auto">
            <a:xfrm rot="2062405">
              <a:off x="2789" y="1508"/>
              <a:ext cx="802" cy="802"/>
            </a:xfrm>
            <a:prstGeom prst="rect">
              <a:avLst/>
            </a:prstGeom>
            <a:noFill/>
          </p:spPr>
        </p:pic>
      </p:grpSp>
      <p:grpSp>
        <p:nvGrpSpPr>
          <p:cNvPr id="5" name="Group 58"/>
          <p:cNvGrpSpPr>
            <a:grpSpLocks/>
          </p:cNvGrpSpPr>
          <p:nvPr/>
        </p:nvGrpSpPr>
        <p:grpSpPr bwMode="auto">
          <a:xfrm>
            <a:off x="297239" y="1928205"/>
            <a:ext cx="2695575" cy="1416050"/>
            <a:chOff x="215" y="1520"/>
            <a:chExt cx="1698" cy="892"/>
          </a:xfrm>
        </p:grpSpPr>
        <p:pic>
          <p:nvPicPr>
            <p:cNvPr id="1098766" name="Picture 14" descr="enzyme"/>
            <p:cNvPicPr preferRelativeResize="0">
              <a:picLocks noChangeAspect="1" noChangeArrowheads="1"/>
            </p:cNvPicPr>
            <p:nvPr/>
          </p:nvPicPr>
          <p:blipFill>
            <a:blip r:embed="rId3" cstate="print"/>
            <a:srcRect/>
            <a:stretch>
              <a:fillRect/>
            </a:stretch>
          </p:blipFill>
          <p:spPr bwMode="auto">
            <a:xfrm rot="2060373">
              <a:off x="215" y="1520"/>
              <a:ext cx="892" cy="892"/>
            </a:xfrm>
            <a:prstGeom prst="rect">
              <a:avLst/>
            </a:prstGeom>
            <a:noFill/>
          </p:spPr>
        </p:pic>
        <p:pic>
          <p:nvPicPr>
            <p:cNvPr id="1098767" name="Picture 15" descr="reactant"/>
            <p:cNvPicPr preferRelativeResize="0">
              <a:picLocks noChangeAspect="1" noChangeArrowheads="1"/>
            </p:cNvPicPr>
            <p:nvPr/>
          </p:nvPicPr>
          <p:blipFill>
            <a:blip r:embed="rId4" cstate="print"/>
            <a:srcRect/>
            <a:stretch>
              <a:fillRect/>
            </a:stretch>
          </p:blipFill>
          <p:spPr bwMode="auto">
            <a:xfrm rot="2057956">
              <a:off x="1111" y="1523"/>
              <a:ext cx="802" cy="802"/>
            </a:xfrm>
            <a:prstGeom prst="rect">
              <a:avLst/>
            </a:prstGeom>
            <a:noFill/>
          </p:spPr>
        </p:pic>
        <p:sp>
          <p:nvSpPr>
            <p:cNvPr id="1098795" name="Text Box 43"/>
            <p:cNvSpPr txBox="1">
              <a:spLocks noChangeArrowheads="1"/>
            </p:cNvSpPr>
            <p:nvPr/>
          </p:nvSpPr>
          <p:spPr bwMode="auto">
            <a:xfrm>
              <a:off x="949" y="1758"/>
              <a:ext cx="246" cy="368"/>
            </a:xfrm>
            <a:prstGeom prst="rect">
              <a:avLst/>
            </a:prstGeom>
            <a:noFill/>
            <a:ln w="28575" algn="ctr">
              <a:noFill/>
              <a:miter lim="800000"/>
              <a:headEnd/>
              <a:tailEnd/>
            </a:ln>
            <a:effectLst/>
          </p:spPr>
          <p:txBody>
            <a:bodyPr wrap="none">
              <a:spAutoFit/>
            </a:bodyPr>
            <a:lstStyle/>
            <a:p>
              <a:r>
                <a:rPr lang="en-GB" sz="3200">
                  <a:solidFill>
                    <a:srgbClr val="000066"/>
                  </a:solidFill>
                  <a:latin typeface="+mj-lt"/>
                </a:rPr>
                <a:t>+</a:t>
              </a:r>
            </a:p>
          </p:txBody>
        </p:sp>
      </p:grpSp>
      <p:sp>
        <p:nvSpPr>
          <p:cNvPr id="1098797" name="Text Box 45"/>
          <p:cNvSpPr txBox="1">
            <a:spLocks noChangeArrowheads="1"/>
          </p:cNvSpPr>
          <p:nvPr/>
        </p:nvSpPr>
        <p:spPr bwMode="auto">
          <a:xfrm>
            <a:off x="3005514" y="2306030"/>
            <a:ext cx="721672" cy="584775"/>
          </a:xfrm>
          <a:prstGeom prst="rect">
            <a:avLst/>
          </a:prstGeom>
          <a:noFill/>
          <a:ln w="28575" algn="ctr">
            <a:noFill/>
            <a:miter lim="800000"/>
            <a:headEnd/>
            <a:tailEnd/>
          </a:ln>
          <a:effectLst/>
        </p:spPr>
        <p:txBody>
          <a:bodyPr wrap="none">
            <a:spAutoFit/>
          </a:bodyPr>
          <a:lstStyle/>
          <a:p>
            <a:r>
              <a:rPr lang="en-GB" sz="3200" b="1" dirty="0">
                <a:solidFill>
                  <a:srgbClr val="000066"/>
                </a:solidFill>
                <a:latin typeface="+mj-lt"/>
                <a:cs typeface="Arial" charset="0"/>
              </a:rPr>
              <a:t>↔</a:t>
            </a:r>
          </a:p>
        </p:txBody>
      </p:sp>
      <p:sp>
        <p:nvSpPr>
          <p:cNvPr id="1098798" name="Text Box 46"/>
          <p:cNvSpPr txBox="1">
            <a:spLocks noChangeArrowheads="1"/>
          </p:cNvSpPr>
          <p:nvPr/>
        </p:nvSpPr>
        <p:spPr bwMode="auto">
          <a:xfrm>
            <a:off x="5609014" y="2306030"/>
            <a:ext cx="721672" cy="584775"/>
          </a:xfrm>
          <a:prstGeom prst="rect">
            <a:avLst/>
          </a:prstGeom>
          <a:noFill/>
          <a:ln w="28575" algn="ctr">
            <a:noFill/>
            <a:miter lim="800000"/>
            <a:headEnd/>
            <a:tailEnd/>
          </a:ln>
          <a:effectLst/>
        </p:spPr>
        <p:txBody>
          <a:bodyPr wrap="none">
            <a:spAutoFit/>
          </a:bodyPr>
          <a:lstStyle/>
          <a:p>
            <a:r>
              <a:rPr lang="en-GB" sz="3200" b="1">
                <a:solidFill>
                  <a:srgbClr val="000066"/>
                </a:solidFill>
                <a:latin typeface="+mj-lt"/>
                <a:cs typeface="Arial" charset="0"/>
              </a:rPr>
              <a:t>↔</a:t>
            </a:r>
          </a:p>
        </p:txBody>
      </p:sp>
      <p:grpSp>
        <p:nvGrpSpPr>
          <p:cNvPr id="6" name="Group 67"/>
          <p:cNvGrpSpPr>
            <a:grpSpLocks/>
          </p:cNvGrpSpPr>
          <p:nvPr/>
        </p:nvGrpSpPr>
        <p:grpSpPr bwMode="auto">
          <a:xfrm>
            <a:off x="6293226" y="1591655"/>
            <a:ext cx="2579688" cy="1925638"/>
            <a:chOff x="3956" y="1308"/>
            <a:chExt cx="1625" cy="1213"/>
          </a:xfrm>
        </p:grpSpPr>
        <p:pic>
          <p:nvPicPr>
            <p:cNvPr id="1098765" name="Picture 13" descr="enzyme"/>
            <p:cNvPicPr>
              <a:picLocks noChangeAspect="1" noChangeArrowheads="1"/>
            </p:cNvPicPr>
            <p:nvPr/>
          </p:nvPicPr>
          <p:blipFill>
            <a:blip r:embed="rId3" cstate="print"/>
            <a:srcRect/>
            <a:stretch>
              <a:fillRect/>
            </a:stretch>
          </p:blipFill>
          <p:spPr bwMode="auto">
            <a:xfrm rot="2062327">
              <a:off x="3956" y="1512"/>
              <a:ext cx="899" cy="899"/>
            </a:xfrm>
            <a:prstGeom prst="rect">
              <a:avLst/>
            </a:prstGeom>
            <a:noFill/>
          </p:spPr>
        </p:pic>
        <p:sp>
          <p:nvSpPr>
            <p:cNvPr id="1098796" name="Text Box 44"/>
            <p:cNvSpPr txBox="1">
              <a:spLocks noChangeArrowheads="1"/>
            </p:cNvSpPr>
            <p:nvPr/>
          </p:nvSpPr>
          <p:spPr bwMode="auto">
            <a:xfrm>
              <a:off x="4737" y="1758"/>
              <a:ext cx="246" cy="368"/>
            </a:xfrm>
            <a:prstGeom prst="rect">
              <a:avLst/>
            </a:prstGeom>
            <a:noFill/>
            <a:ln w="28575" algn="ctr">
              <a:noFill/>
              <a:miter lim="800000"/>
              <a:headEnd/>
              <a:tailEnd/>
            </a:ln>
            <a:effectLst/>
          </p:spPr>
          <p:txBody>
            <a:bodyPr wrap="none">
              <a:spAutoFit/>
            </a:bodyPr>
            <a:lstStyle/>
            <a:p>
              <a:r>
                <a:rPr lang="en-GB" sz="3200">
                  <a:solidFill>
                    <a:srgbClr val="000066"/>
                  </a:solidFill>
                  <a:latin typeface="+mj-lt"/>
                </a:rPr>
                <a:t>+</a:t>
              </a:r>
            </a:p>
          </p:txBody>
        </p:sp>
        <p:pic>
          <p:nvPicPr>
            <p:cNvPr id="1098815" name="Picture 63" descr="product 1"/>
            <p:cNvPicPr>
              <a:picLocks noChangeAspect="1" noChangeArrowheads="1"/>
            </p:cNvPicPr>
            <p:nvPr/>
          </p:nvPicPr>
          <p:blipFill>
            <a:blip r:embed="rId5" cstate="print"/>
            <a:srcRect/>
            <a:stretch>
              <a:fillRect/>
            </a:stretch>
          </p:blipFill>
          <p:spPr bwMode="auto">
            <a:xfrm rot="2086571">
              <a:off x="5005" y="2020"/>
              <a:ext cx="576" cy="501"/>
            </a:xfrm>
            <a:prstGeom prst="rect">
              <a:avLst/>
            </a:prstGeom>
            <a:noFill/>
          </p:spPr>
        </p:pic>
        <p:pic>
          <p:nvPicPr>
            <p:cNvPr id="1098816" name="Picture 64" descr="product 2"/>
            <p:cNvPicPr>
              <a:picLocks noChangeAspect="1" noChangeArrowheads="1"/>
            </p:cNvPicPr>
            <p:nvPr/>
          </p:nvPicPr>
          <p:blipFill>
            <a:blip r:embed="rId6" cstate="print"/>
            <a:srcRect/>
            <a:stretch>
              <a:fillRect/>
            </a:stretch>
          </p:blipFill>
          <p:spPr bwMode="auto">
            <a:xfrm rot="2086831">
              <a:off x="4972" y="1308"/>
              <a:ext cx="580" cy="605"/>
            </a:xfrm>
            <a:prstGeom prst="rect">
              <a:avLst/>
            </a:prstGeom>
            <a:noFill/>
          </p:spPr>
        </p:pic>
      </p:grpSp>
    </p:spTree>
    <p:extLst>
      <p:ext uri="{BB962C8B-B14F-4D97-AF65-F5344CB8AC3E}">
        <p14:creationId xmlns:p14="http://schemas.microsoft.com/office/powerpoint/2010/main" val="2179428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0"/>
            <a:ext cx="8229600" cy="714356"/>
          </a:xfrm>
        </p:spPr>
        <p:txBody>
          <a:bodyPr>
            <a:normAutofit fontScale="90000"/>
          </a:bodyPr>
          <a:lstStyle/>
          <a:p>
            <a:r>
              <a:rPr lang="en-GB" b="1" dirty="0" smtClean="0"/>
              <a:t>Key phrases:</a:t>
            </a:r>
            <a:endParaRPr lang="en-GB" b="1" dirty="0"/>
          </a:p>
        </p:txBody>
      </p:sp>
      <p:sp>
        <p:nvSpPr>
          <p:cNvPr id="4" name="Content Placeholder 3"/>
          <p:cNvSpPr>
            <a:spLocks noGrp="1"/>
          </p:cNvSpPr>
          <p:nvPr>
            <p:ph idx="1"/>
          </p:nvPr>
        </p:nvSpPr>
        <p:spPr>
          <a:xfrm>
            <a:off x="357158" y="857232"/>
            <a:ext cx="8501122" cy="5812128"/>
          </a:xfrm>
        </p:spPr>
        <p:txBody>
          <a:bodyPr>
            <a:normAutofit/>
          </a:bodyPr>
          <a:lstStyle/>
          <a:p>
            <a:pPr marL="0" indent="0">
              <a:buNone/>
            </a:pPr>
            <a:r>
              <a:rPr lang="en-GB" sz="2400" b="1" dirty="0" smtClean="0">
                <a:latin typeface="+mj-lt"/>
              </a:rPr>
              <a:t>Catalyst</a:t>
            </a:r>
            <a:r>
              <a:rPr lang="en-GB" sz="2400" dirty="0" smtClean="0">
                <a:latin typeface="+mj-lt"/>
              </a:rPr>
              <a:t>:  A substance which changes the rate of a chemical reaction without being changed itself.</a:t>
            </a:r>
          </a:p>
          <a:p>
            <a:pPr marL="0" indent="0">
              <a:buNone/>
            </a:pPr>
            <a:endParaRPr lang="en-GB" sz="2400" dirty="0" smtClean="0">
              <a:latin typeface="+mj-lt"/>
            </a:endParaRPr>
          </a:p>
          <a:p>
            <a:pPr marL="0" indent="0">
              <a:buNone/>
            </a:pPr>
            <a:r>
              <a:rPr lang="en-GB" sz="2400" b="1" dirty="0" smtClean="0">
                <a:latin typeface="+mj-lt"/>
              </a:rPr>
              <a:t>Enzyme</a:t>
            </a:r>
            <a:r>
              <a:rPr lang="en-GB" sz="2400" dirty="0" smtClean="0">
                <a:latin typeface="+mj-lt"/>
              </a:rPr>
              <a:t>:  A biological catalyst.</a:t>
            </a:r>
          </a:p>
          <a:p>
            <a:pPr marL="0" indent="0">
              <a:buNone/>
            </a:pPr>
            <a:endParaRPr lang="en-GB" sz="2400" dirty="0" smtClean="0">
              <a:latin typeface="+mj-lt"/>
            </a:endParaRPr>
          </a:p>
          <a:p>
            <a:pPr marL="0" indent="0">
              <a:buNone/>
            </a:pPr>
            <a:r>
              <a:rPr lang="en-GB" sz="2400" b="1" dirty="0" smtClean="0">
                <a:latin typeface="+mj-lt"/>
              </a:rPr>
              <a:t>Active site</a:t>
            </a:r>
            <a:r>
              <a:rPr lang="en-GB" sz="2400" dirty="0" smtClean="0">
                <a:latin typeface="+mj-lt"/>
              </a:rPr>
              <a:t>:  Where substrates bind to an enzyme and undergo a chemical reaction.</a:t>
            </a:r>
          </a:p>
          <a:p>
            <a:pPr marL="0" indent="0">
              <a:buNone/>
            </a:pPr>
            <a:endParaRPr lang="en-GB" sz="2400" dirty="0" smtClean="0">
              <a:latin typeface="+mj-lt"/>
            </a:endParaRPr>
          </a:p>
          <a:p>
            <a:pPr marL="0" indent="0">
              <a:buNone/>
            </a:pPr>
            <a:r>
              <a:rPr lang="en-GB" sz="2400" b="1" dirty="0" smtClean="0">
                <a:latin typeface="+mj-lt"/>
              </a:rPr>
              <a:t>Activation</a:t>
            </a:r>
            <a:r>
              <a:rPr lang="en-GB" sz="2400" dirty="0" smtClean="0">
                <a:latin typeface="+mj-lt"/>
              </a:rPr>
              <a:t> </a:t>
            </a:r>
            <a:r>
              <a:rPr lang="en-GB" sz="2400" b="1" dirty="0" smtClean="0">
                <a:latin typeface="+mj-lt"/>
              </a:rPr>
              <a:t>energy</a:t>
            </a:r>
            <a:r>
              <a:rPr lang="en-GB" sz="2400" dirty="0" smtClean="0">
                <a:latin typeface="+mj-lt"/>
              </a:rPr>
              <a:t>:  The </a:t>
            </a:r>
          </a:p>
          <a:p>
            <a:pPr marL="0" indent="0">
              <a:buNone/>
            </a:pPr>
            <a:r>
              <a:rPr lang="en-GB" sz="2400" dirty="0" smtClean="0">
                <a:latin typeface="+mj-lt"/>
              </a:rPr>
              <a:t>minimum amount of energy </a:t>
            </a:r>
          </a:p>
          <a:p>
            <a:pPr marL="0" indent="0">
              <a:buNone/>
            </a:pPr>
            <a:r>
              <a:rPr lang="en-GB" sz="2400" dirty="0" smtClean="0">
                <a:latin typeface="+mj-lt"/>
              </a:rPr>
              <a:t>particles must have to be </a:t>
            </a:r>
          </a:p>
          <a:p>
            <a:pPr marL="0" indent="0">
              <a:buNone/>
            </a:pPr>
            <a:r>
              <a:rPr lang="en-GB" sz="2400" dirty="0" smtClean="0">
                <a:latin typeface="+mj-lt"/>
              </a:rPr>
              <a:t>able to react.</a:t>
            </a:r>
          </a:p>
          <a:p>
            <a:pPr>
              <a:buNone/>
            </a:pPr>
            <a:endParaRPr lang="en-GB" sz="2800" dirty="0">
              <a:latin typeface="+mj-lt"/>
            </a:endParaRPr>
          </a:p>
        </p:txBody>
      </p:sp>
      <p:pic>
        <p:nvPicPr>
          <p:cNvPr id="5" name="Picture 2" descr="http://academic.pgcc.edu/~kroberts/Lecture/Chapter%205/05-05_CatalystGraph_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55"/>
          <a:stretch/>
        </p:blipFill>
        <p:spPr bwMode="auto">
          <a:xfrm>
            <a:off x="4355975" y="3669051"/>
            <a:ext cx="4788025" cy="295069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8"/>
          <p:cNvGrpSpPr>
            <a:grpSpLocks/>
          </p:cNvGrpSpPr>
          <p:nvPr/>
        </p:nvGrpSpPr>
        <p:grpSpPr bwMode="auto">
          <a:xfrm>
            <a:off x="6500826" y="1428736"/>
            <a:ext cx="2124071" cy="1071570"/>
            <a:chOff x="215" y="1520"/>
            <a:chExt cx="1698" cy="892"/>
          </a:xfrm>
        </p:grpSpPr>
        <p:pic>
          <p:nvPicPr>
            <p:cNvPr id="7" name="Picture 14" descr="enzyme"/>
            <p:cNvPicPr preferRelativeResize="0">
              <a:picLocks noChangeAspect="1" noChangeArrowheads="1"/>
            </p:cNvPicPr>
            <p:nvPr/>
          </p:nvPicPr>
          <p:blipFill>
            <a:blip r:embed="rId3" cstate="print"/>
            <a:srcRect/>
            <a:stretch>
              <a:fillRect/>
            </a:stretch>
          </p:blipFill>
          <p:spPr bwMode="auto">
            <a:xfrm rot="2060373">
              <a:off x="215" y="1520"/>
              <a:ext cx="892" cy="892"/>
            </a:xfrm>
            <a:prstGeom prst="rect">
              <a:avLst/>
            </a:prstGeom>
            <a:noFill/>
          </p:spPr>
        </p:pic>
        <p:pic>
          <p:nvPicPr>
            <p:cNvPr id="8" name="Picture 15" descr="reactant"/>
            <p:cNvPicPr preferRelativeResize="0">
              <a:picLocks noChangeAspect="1" noChangeArrowheads="1"/>
            </p:cNvPicPr>
            <p:nvPr/>
          </p:nvPicPr>
          <p:blipFill>
            <a:blip r:embed="rId4" cstate="print"/>
            <a:srcRect/>
            <a:stretch>
              <a:fillRect/>
            </a:stretch>
          </p:blipFill>
          <p:spPr bwMode="auto">
            <a:xfrm rot="2057956">
              <a:off x="1111" y="1523"/>
              <a:ext cx="802" cy="802"/>
            </a:xfrm>
            <a:prstGeom prst="rect">
              <a:avLst/>
            </a:prstGeom>
            <a:noFill/>
          </p:spPr>
        </p:pic>
        <p:sp>
          <p:nvSpPr>
            <p:cNvPr id="9" name="Text Box 43"/>
            <p:cNvSpPr txBox="1">
              <a:spLocks noChangeArrowheads="1"/>
            </p:cNvSpPr>
            <p:nvPr/>
          </p:nvSpPr>
          <p:spPr bwMode="auto">
            <a:xfrm>
              <a:off x="957" y="1698"/>
              <a:ext cx="372" cy="641"/>
            </a:xfrm>
            <a:prstGeom prst="rect">
              <a:avLst/>
            </a:prstGeom>
            <a:noFill/>
            <a:ln w="28575" algn="ctr">
              <a:noFill/>
              <a:miter lim="800000"/>
              <a:headEnd/>
              <a:tailEnd/>
            </a:ln>
            <a:effectLst/>
          </p:spPr>
          <p:txBody>
            <a:bodyPr wrap="none">
              <a:spAutoFit/>
            </a:bodyPr>
            <a:lstStyle/>
            <a:p>
              <a:r>
                <a:rPr lang="en-GB" sz="4400" dirty="0">
                  <a:solidFill>
                    <a:srgbClr val="000066"/>
                  </a:solidFill>
                  <a:latin typeface="+mj-lt"/>
                </a:rPr>
                <a:t>+</a:t>
              </a:r>
            </a:p>
          </p:txBody>
        </p:sp>
      </p:grpSp>
    </p:spTree>
    <p:extLst>
      <p:ext uri="{BB962C8B-B14F-4D97-AF65-F5344CB8AC3E}">
        <p14:creationId xmlns:p14="http://schemas.microsoft.com/office/powerpoint/2010/main" val="453371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02" y="0"/>
            <a:ext cx="8229600" cy="1143000"/>
          </a:xfrm>
        </p:spPr>
        <p:txBody>
          <a:bodyPr/>
          <a:lstStyle/>
          <a:p>
            <a:r>
              <a:rPr lang="en-GB" b="1" dirty="0" smtClean="0"/>
              <a:t>Temperature and enzymes</a:t>
            </a:r>
            <a:endParaRPr lang="en-GB" b="1" dirty="0"/>
          </a:p>
        </p:txBody>
      </p:sp>
      <p:sp>
        <p:nvSpPr>
          <p:cNvPr id="3" name="Content Placeholder 2"/>
          <p:cNvSpPr>
            <a:spLocks noGrp="1"/>
          </p:cNvSpPr>
          <p:nvPr>
            <p:ph idx="1"/>
          </p:nvPr>
        </p:nvSpPr>
        <p:spPr>
          <a:xfrm>
            <a:off x="426102" y="1340768"/>
            <a:ext cx="8229600" cy="4525963"/>
          </a:xfrm>
        </p:spPr>
        <p:txBody>
          <a:bodyPr>
            <a:normAutofit/>
          </a:bodyPr>
          <a:lstStyle/>
          <a:p>
            <a:pPr marL="0" indent="0">
              <a:spcAft>
                <a:spcPts val="1200"/>
              </a:spcAft>
              <a:buNone/>
            </a:pPr>
            <a:r>
              <a:rPr lang="en-GB" dirty="0" smtClean="0">
                <a:latin typeface="+mj-lt"/>
              </a:rPr>
              <a:t>Most enzymes in the human body work best at about </a:t>
            </a:r>
            <a:r>
              <a:rPr lang="en-GB" b="1" dirty="0" smtClean="0">
                <a:solidFill>
                  <a:srgbClr val="7030A0"/>
                </a:solidFill>
                <a:latin typeface="+mj-lt"/>
              </a:rPr>
              <a:t>37</a:t>
            </a:r>
            <a:r>
              <a:rPr lang="en-GB" b="1" baseline="30000" dirty="0" smtClean="0">
                <a:solidFill>
                  <a:srgbClr val="7030A0"/>
                </a:solidFill>
                <a:latin typeface="+mj-lt"/>
              </a:rPr>
              <a:t>o</a:t>
            </a:r>
            <a:r>
              <a:rPr lang="en-GB" b="1" dirty="0" smtClean="0">
                <a:solidFill>
                  <a:srgbClr val="7030A0"/>
                </a:solidFill>
                <a:latin typeface="+mj-lt"/>
              </a:rPr>
              <a:t>C</a:t>
            </a:r>
            <a:r>
              <a:rPr lang="en-GB" dirty="0" smtClean="0">
                <a:latin typeface="+mj-lt"/>
              </a:rPr>
              <a:t>.</a:t>
            </a:r>
            <a:endParaRPr lang="en-GB" dirty="0">
              <a:latin typeface="+mj-lt"/>
            </a:endParaRPr>
          </a:p>
          <a:p>
            <a:pPr marL="0" indent="0">
              <a:spcAft>
                <a:spcPts val="1200"/>
              </a:spcAft>
              <a:buNone/>
            </a:pPr>
            <a:r>
              <a:rPr lang="en-GB" b="1" dirty="0" smtClean="0">
                <a:solidFill>
                  <a:srgbClr val="7030A0"/>
                </a:solidFill>
                <a:latin typeface="+mj-lt"/>
              </a:rPr>
              <a:t>Over</a:t>
            </a:r>
            <a:r>
              <a:rPr lang="en-GB" dirty="0" smtClean="0">
                <a:latin typeface="+mj-lt"/>
              </a:rPr>
              <a:t> </a:t>
            </a:r>
            <a:r>
              <a:rPr lang="en-GB" b="1" dirty="0" smtClean="0">
                <a:solidFill>
                  <a:srgbClr val="7030A0"/>
                </a:solidFill>
                <a:latin typeface="+mj-lt"/>
              </a:rPr>
              <a:t>40</a:t>
            </a:r>
            <a:r>
              <a:rPr lang="en-GB" b="1" baseline="30000" dirty="0" smtClean="0">
                <a:solidFill>
                  <a:srgbClr val="7030A0"/>
                </a:solidFill>
                <a:latin typeface="+mj-lt"/>
              </a:rPr>
              <a:t>o</a:t>
            </a:r>
            <a:r>
              <a:rPr lang="en-GB" b="1" dirty="0" smtClean="0">
                <a:solidFill>
                  <a:srgbClr val="7030A0"/>
                </a:solidFill>
                <a:latin typeface="+mj-lt"/>
              </a:rPr>
              <a:t>C</a:t>
            </a:r>
            <a:r>
              <a:rPr lang="en-GB" dirty="0" smtClean="0">
                <a:latin typeface="+mj-lt"/>
              </a:rPr>
              <a:t> most enzymes will stop working.  The amino acids they are made form start to unravel and the shape of the active site changes.</a:t>
            </a:r>
          </a:p>
          <a:p>
            <a:pPr marL="0" indent="0">
              <a:spcAft>
                <a:spcPts val="1200"/>
              </a:spcAft>
              <a:buNone/>
            </a:pPr>
            <a:r>
              <a:rPr lang="en-GB" dirty="0" smtClean="0">
                <a:latin typeface="+mj-lt"/>
              </a:rPr>
              <a:t>We say that the enzyme is </a:t>
            </a:r>
            <a:r>
              <a:rPr lang="en-GB" b="1" dirty="0" smtClean="0">
                <a:solidFill>
                  <a:srgbClr val="7030A0"/>
                </a:solidFill>
                <a:latin typeface="+mj-lt"/>
              </a:rPr>
              <a:t>denatured</a:t>
            </a:r>
            <a:r>
              <a:rPr lang="en-GB" dirty="0" smtClean="0">
                <a:latin typeface="+mj-lt"/>
              </a:rPr>
              <a:t>.</a:t>
            </a:r>
          </a:p>
          <a:p>
            <a:pPr marL="0" indent="0">
              <a:buNone/>
            </a:pPr>
            <a:endParaRPr lang="en-GB" sz="3600" dirty="0">
              <a:latin typeface="+mj-lt"/>
            </a:endParaRPr>
          </a:p>
        </p:txBody>
      </p:sp>
    </p:spTree>
    <p:extLst>
      <p:ext uri="{BB962C8B-B14F-4D97-AF65-F5344CB8AC3E}">
        <p14:creationId xmlns:p14="http://schemas.microsoft.com/office/powerpoint/2010/main" val="1346957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02" y="0"/>
            <a:ext cx="8229600" cy="1143000"/>
          </a:xfrm>
        </p:spPr>
        <p:txBody>
          <a:bodyPr/>
          <a:lstStyle/>
          <a:p>
            <a:r>
              <a:rPr lang="en-GB" sz="4800" b="1" dirty="0" smtClean="0"/>
              <a:t>pH and enzymes</a:t>
            </a:r>
            <a:endParaRPr lang="en-GB" sz="4800" b="1" dirty="0"/>
          </a:p>
        </p:txBody>
      </p:sp>
      <p:sp>
        <p:nvSpPr>
          <p:cNvPr id="5" name="TextBox 4"/>
          <p:cNvSpPr txBox="1"/>
          <p:nvPr/>
        </p:nvSpPr>
        <p:spPr>
          <a:xfrm>
            <a:off x="323528" y="1196752"/>
            <a:ext cx="8352928" cy="4693593"/>
          </a:xfrm>
          <a:prstGeom prst="rect">
            <a:avLst/>
          </a:prstGeom>
          <a:noFill/>
        </p:spPr>
        <p:txBody>
          <a:bodyPr wrap="square" rtlCol="0">
            <a:spAutoFit/>
          </a:bodyPr>
          <a:lstStyle/>
          <a:p>
            <a:pPr>
              <a:spcAft>
                <a:spcPts val="3000"/>
              </a:spcAft>
            </a:pPr>
            <a:r>
              <a:rPr lang="en-GB" sz="3200" dirty="0" smtClean="0">
                <a:latin typeface="+mj-lt"/>
              </a:rPr>
              <a:t>Changes in pH alter an enzyme’s shape. </a:t>
            </a:r>
          </a:p>
          <a:p>
            <a:pPr>
              <a:spcAft>
                <a:spcPts val="3000"/>
              </a:spcAft>
            </a:pPr>
            <a:r>
              <a:rPr lang="en-GB" sz="3200" dirty="0" smtClean="0">
                <a:latin typeface="+mj-lt"/>
              </a:rPr>
              <a:t>The best </a:t>
            </a:r>
            <a:r>
              <a:rPr lang="en-GB" sz="3200" dirty="0">
                <a:latin typeface="+mj-lt"/>
              </a:rPr>
              <a:t>pH for an enzyme depends on where it normally works. </a:t>
            </a:r>
            <a:endParaRPr lang="en-GB" sz="3200" dirty="0" smtClean="0">
              <a:latin typeface="+mj-lt"/>
            </a:endParaRPr>
          </a:p>
          <a:p>
            <a:pPr>
              <a:spcAft>
                <a:spcPts val="3000"/>
              </a:spcAft>
            </a:pPr>
            <a:r>
              <a:rPr lang="en-GB" sz="3200" dirty="0" smtClean="0">
                <a:latin typeface="+mj-lt"/>
              </a:rPr>
              <a:t>For </a:t>
            </a:r>
            <a:r>
              <a:rPr lang="en-GB" sz="3200" dirty="0">
                <a:latin typeface="+mj-lt"/>
              </a:rPr>
              <a:t>example, </a:t>
            </a:r>
            <a:r>
              <a:rPr lang="en-GB" sz="3200" b="1" dirty="0">
                <a:solidFill>
                  <a:srgbClr val="7030A0"/>
                </a:solidFill>
                <a:latin typeface="+mj-lt"/>
              </a:rPr>
              <a:t>intestinal enzymes </a:t>
            </a:r>
            <a:r>
              <a:rPr lang="en-GB" sz="3200" dirty="0">
                <a:latin typeface="+mj-lt"/>
              </a:rPr>
              <a:t>have an optimum pH of about </a:t>
            </a:r>
            <a:r>
              <a:rPr lang="en-GB" sz="3200" b="1" dirty="0" smtClean="0">
                <a:solidFill>
                  <a:srgbClr val="7030A0"/>
                </a:solidFill>
                <a:latin typeface="+mj-lt"/>
              </a:rPr>
              <a:t>7.5 (alkaline)</a:t>
            </a:r>
            <a:r>
              <a:rPr lang="en-GB" sz="3200" dirty="0" smtClean="0">
                <a:latin typeface="+mj-lt"/>
              </a:rPr>
              <a:t>. </a:t>
            </a:r>
          </a:p>
          <a:p>
            <a:pPr>
              <a:spcAft>
                <a:spcPts val="3000"/>
              </a:spcAft>
            </a:pPr>
            <a:r>
              <a:rPr lang="en-GB" sz="3200" dirty="0" smtClean="0">
                <a:latin typeface="+mj-lt"/>
              </a:rPr>
              <a:t>Enzymes </a:t>
            </a:r>
            <a:r>
              <a:rPr lang="en-GB" sz="3200" dirty="0">
                <a:latin typeface="+mj-lt"/>
              </a:rPr>
              <a:t>in the </a:t>
            </a:r>
            <a:r>
              <a:rPr lang="en-GB" sz="3200" b="1" dirty="0">
                <a:solidFill>
                  <a:srgbClr val="7030A0"/>
                </a:solidFill>
                <a:latin typeface="+mj-lt"/>
              </a:rPr>
              <a:t>stomach</a:t>
            </a:r>
            <a:r>
              <a:rPr lang="en-GB" sz="3200" dirty="0">
                <a:latin typeface="+mj-lt"/>
              </a:rPr>
              <a:t> have an optimum pH of about </a:t>
            </a:r>
            <a:r>
              <a:rPr lang="en-GB" sz="3200" b="1" dirty="0" smtClean="0">
                <a:solidFill>
                  <a:srgbClr val="7030A0"/>
                </a:solidFill>
                <a:latin typeface="+mj-lt"/>
              </a:rPr>
              <a:t>2 (acidic)</a:t>
            </a:r>
            <a:r>
              <a:rPr lang="en-GB" sz="3200" dirty="0" smtClean="0">
                <a:latin typeface="+mj-lt"/>
              </a:rPr>
              <a:t>.</a:t>
            </a:r>
            <a:endParaRPr lang="en-GB" sz="3200" dirty="0">
              <a:latin typeface="+mj-lt"/>
            </a:endParaRPr>
          </a:p>
        </p:txBody>
      </p:sp>
    </p:spTree>
    <p:extLst>
      <p:ext uri="{BB962C8B-B14F-4D97-AF65-F5344CB8AC3E}">
        <p14:creationId xmlns:p14="http://schemas.microsoft.com/office/powerpoint/2010/main" val="550154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02" y="0"/>
            <a:ext cx="8229600" cy="1143000"/>
          </a:xfrm>
        </p:spPr>
        <p:txBody>
          <a:bodyPr/>
          <a:lstStyle/>
          <a:p>
            <a:r>
              <a:rPr lang="en-GB" sz="5400" b="1" dirty="0" smtClean="0"/>
              <a:t>Amylase</a:t>
            </a:r>
            <a:endParaRPr lang="en-GB" sz="5400" b="1" dirty="0"/>
          </a:p>
        </p:txBody>
      </p:sp>
      <p:sp>
        <p:nvSpPr>
          <p:cNvPr id="3" name="Content Placeholder 2"/>
          <p:cNvSpPr>
            <a:spLocks noGrp="1"/>
          </p:cNvSpPr>
          <p:nvPr>
            <p:ph idx="1"/>
          </p:nvPr>
        </p:nvSpPr>
        <p:spPr>
          <a:xfrm>
            <a:off x="251520" y="1052736"/>
            <a:ext cx="8640960" cy="4525963"/>
          </a:xfrm>
        </p:spPr>
        <p:txBody>
          <a:bodyPr>
            <a:noAutofit/>
          </a:bodyPr>
          <a:lstStyle/>
          <a:p>
            <a:pPr marL="0" indent="0">
              <a:buNone/>
            </a:pPr>
            <a:r>
              <a:rPr lang="en-GB" sz="4000" dirty="0" smtClean="0">
                <a:latin typeface="+mj-lt"/>
              </a:rPr>
              <a:t>Made in the salivary glands, pancreas and small intestine.</a:t>
            </a:r>
          </a:p>
          <a:p>
            <a:pPr marL="0" indent="0">
              <a:buNone/>
            </a:pPr>
            <a:endParaRPr lang="en-GB" sz="4000" dirty="0" smtClean="0">
              <a:latin typeface="+mj-lt"/>
            </a:endParaRPr>
          </a:p>
          <a:p>
            <a:pPr marL="0" indent="0">
              <a:buNone/>
            </a:pPr>
            <a:r>
              <a:rPr lang="en-GB" sz="4000" dirty="0" smtClean="0">
                <a:latin typeface="+mj-lt"/>
              </a:rPr>
              <a:t>It breaks down </a:t>
            </a:r>
            <a:r>
              <a:rPr lang="en-GB" sz="4000" b="1" dirty="0" smtClean="0">
                <a:solidFill>
                  <a:srgbClr val="7030A0"/>
                </a:solidFill>
                <a:latin typeface="+mj-lt"/>
              </a:rPr>
              <a:t>starch</a:t>
            </a:r>
            <a:r>
              <a:rPr lang="en-GB" sz="4000" dirty="0" smtClean="0">
                <a:solidFill>
                  <a:srgbClr val="7030A0"/>
                </a:solidFill>
                <a:latin typeface="+mj-lt"/>
              </a:rPr>
              <a:t> </a:t>
            </a:r>
            <a:r>
              <a:rPr lang="en-GB" sz="4000" dirty="0" smtClean="0">
                <a:latin typeface="+mj-lt"/>
              </a:rPr>
              <a:t>into </a:t>
            </a:r>
            <a:r>
              <a:rPr lang="en-GB" sz="4000" b="1" dirty="0" smtClean="0">
                <a:solidFill>
                  <a:srgbClr val="7030A0"/>
                </a:solidFill>
                <a:latin typeface="+mj-lt"/>
              </a:rPr>
              <a:t>sugars</a:t>
            </a:r>
            <a:r>
              <a:rPr lang="en-GB" sz="4000" dirty="0" smtClean="0">
                <a:latin typeface="+mj-lt"/>
              </a:rPr>
              <a:t>.</a:t>
            </a:r>
          </a:p>
          <a:p>
            <a:pPr marL="0" indent="0">
              <a:buNone/>
            </a:pPr>
            <a:endParaRPr lang="en-GB" sz="4000" dirty="0" smtClean="0">
              <a:latin typeface="+mj-lt"/>
            </a:endParaRPr>
          </a:p>
          <a:p>
            <a:pPr marL="0" indent="0">
              <a:buNone/>
            </a:pPr>
            <a:r>
              <a:rPr lang="en-GB" sz="4000" dirty="0" smtClean="0">
                <a:latin typeface="+mj-lt"/>
              </a:rPr>
              <a:t>It works in the mouth and small intestine.</a:t>
            </a:r>
          </a:p>
          <a:p>
            <a:pPr marL="0" indent="0">
              <a:buNone/>
            </a:pPr>
            <a:endParaRPr lang="en-GB" sz="4000" dirty="0" smtClean="0">
              <a:latin typeface="+mj-lt"/>
            </a:endParaRPr>
          </a:p>
          <a:p>
            <a:pPr marL="0" indent="0">
              <a:buNone/>
            </a:pPr>
            <a:endParaRPr lang="en-GB" sz="4000" dirty="0" smtClean="0">
              <a:latin typeface="+mj-lt"/>
            </a:endParaRPr>
          </a:p>
          <a:p>
            <a:pPr marL="0" indent="0">
              <a:buNone/>
            </a:pPr>
            <a:endParaRPr lang="en-GB" sz="4000" dirty="0" smtClean="0">
              <a:latin typeface="+mj-lt"/>
            </a:endParaRPr>
          </a:p>
          <a:p>
            <a:pPr marL="0" indent="0">
              <a:buNone/>
            </a:pPr>
            <a:endParaRPr lang="en-GB" sz="4000" dirty="0">
              <a:latin typeface="+mj-lt"/>
            </a:endParaRPr>
          </a:p>
        </p:txBody>
      </p:sp>
    </p:spTree>
    <p:extLst>
      <p:ext uri="{BB962C8B-B14F-4D97-AF65-F5344CB8AC3E}">
        <p14:creationId xmlns:p14="http://schemas.microsoft.com/office/powerpoint/2010/main" val="3594262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02" y="0"/>
            <a:ext cx="8229600" cy="1143000"/>
          </a:xfrm>
        </p:spPr>
        <p:txBody>
          <a:bodyPr/>
          <a:lstStyle/>
          <a:p>
            <a:r>
              <a:rPr lang="en-GB" sz="5400" b="1" dirty="0" smtClean="0"/>
              <a:t>Protease</a:t>
            </a:r>
            <a:endParaRPr lang="en-GB" sz="5400" b="1" dirty="0"/>
          </a:p>
        </p:txBody>
      </p:sp>
      <p:sp>
        <p:nvSpPr>
          <p:cNvPr id="3" name="Content Placeholder 2"/>
          <p:cNvSpPr>
            <a:spLocks noGrp="1"/>
          </p:cNvSpPr>
          <p:nvPr>
            <p:ph idx="1"/>
          </p:nvPr>
        </p:nvSpPr>
        <p:spPr>
          <a:xfrm>
            <a:off x="251520" y="1052736"/>
            <a:ext cx="8640960" cy="4525963"/>
          </a:xfrm>
        </p:spPr>
        <p:txBody>
          <a:bodyPr>
            <a:noAutofit/>
          </a:bodyPr>
          <a:lstStyle/>
          <a:p>
            <a:pPr marL="0" indent="0">
              <a:buNone/>
            </a:pPr>
            <a:r>
              <a:rPr lang="en-GB" sz="4000" dirty="0" smtClean="0">
                <a:latin typeface="+mj-lt"/>
              </a:rPr>
              <a:t>Made in the stomach, pancreas and small intestine.</a:t>
            </a:r>
          </a:p>
          <a:p>
            <a:pPr marL="0" indent="0">
              <a:buNone/>
            </a:pPr>
            <a:endParaRPr lang="en-GB" sz="4000" dirty="0" smtClean="0">
              <a:latin typeface="+mj-lt"/>
            </a:endParaRPr>
          </a:p>
          <a:p>
            <a:pPr marL="0" indent="0">
              <a:buNone/>
            </a:pPr>
            <a:r>
              <a:rPr lang="en-GB" sz="4000" dirty="0" smtClean="0">
                <a:latin typeface="+mj-lt"/>
              </a:rPr>
              <a:t>It breaks down </a:t>
            </a:r>
            <a:r>
              <a:rPr lang="en-GB" sz="4000" b="1" dirty="0" smtClean="0">
                <a:solidFill>
                  <a:srgbClr val="7030A0"/>
                </a:solidFill>
                <a:latin typeface="+mj-lt"/>
              </a:rPr>
              <a:t>protein</a:t>
            </a:r>
            <a:r>
              <a:rPr lang="en-GB" sz="4000" dirty="0" smtClean="0">
                <a:solidFill>
                  <a:srgbClr val="7030A0"/>
                </a:solidFill>
                <a:latin typeface="+mj-lt"/>
              </a:rPr>
              <a:t> </a:t>
            </a:r>
            <a:r>
              <a:rPr lang="en-GB" sz="4000" dirty="0" smtClean="0">
                <a:latin typeface="+mj-lt"/>
              </a:rPr>
              <a:t>into </a:t>
            </a:r>
            <a:r>
              <a:rPr lang="en-GB" sz="4000" b="1" dirty="0" smtClean="0">
                <a:solidFill>
                  <a:srgbClr val="7030A0"/>
                </a:solidFill>
                <a:latin typeface="+mj-lt"/>
              </a:rPr>
              <a:t>amino acids</a:t>
            </a:r>
            <a:r>
              <a:rPr lang="en-GB" sz="4000" dirty="0" smtClean="0">
                <a:latin typeface="+mj-lt"/>
              </a:rPr>
              <a:t>.</a:t>
            </a:r>
          </a:p>
          <a:p>
            <a:pPr marL="0" indent="0">
              <a:buNone/>
            </a:pPr>
            <a:endParaRPr lang="en-GB" sz="4000" dirty="0" smtClean="0">
              <a:latin typeface="+mj-lt"/>
            </a:endParaRPr>
          </a:p>
          <a:p>
            <a:pPr marL="0" indent="0">
              <a:buNone/>
            </a:pPr>
            <a:r>
              <a:rPr lang="en-GB" sz="4000" dirty="0" smtClean="0">
                <a:latin typeface="+mj-lt"/>
              </a:rPr>
              <a:t>It works in the stomach and small intestine.</a:t>
            </a:r>
          </a:p>
          <a:p>
            <a:pPr marL="0" indent="0">
              <a:buNone/>
            </a:pPr>
            <a:endParaRPr lang="en-GB" sz="4000" dirty="0" smtClean="0">
              <a:latin typeface="+mj-lt"/>
            </a:endParaRPr>
          </a:p>
          <a:p>
            <a:pPr marL="0" indent="0">
              <a:buNone/>
            </a:pPr>
            <a:endParaRPr lang="en-GB" sz="4000" dirty="0" smtClean="0">
              <a:latin typeface="+mj-lt"/>
            </a:endParaRPr>
          </a:p>
          <a:p>
            <a:pPr marL="0" indent="0">
              <a:buNone/>
            </a:pPr>
            <a:endParaRPr lang="en-GB" sz="4000" dirty="0" smtClean="0">
              <a:latin typeface="+mj-lt"/>
            </a:endParaRPr>
          </a:p>
          <a:p>
            <a:pPr marL="0" indent="0">
              <a:buNone/>
            </a:pPr>
            <a:endParaRPr lang="en-GB" sz="4000" dirty="0">
              <a:latin typeface="+mj-lt"/>
            </a:endParaRPr>
          </a:p>
        </p:txBody>
      </p:sp>
    </p:spTree>
    <p:extLst>
      <p:ext uri="{BB962C8B-B14F-4D97-AF65-F5344CB8AC3E}">
        <p14:creationId xmlns:p14="http://schemas.microsoft.com/office/powerpoint/2010/main" val="3124528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02" y="0"/>
            <a:ext cx="8229600" cy="1143000"/>
          </a:xfrm>
        </p:spPr>
        <p:txBody>
          <a:bodyPr/>
          <a:lstStyle/>
          <a:p>
            <a:r>
              <a:rPr lang="en-GB" sz="5400" b="1" dirty="0" smtClean="0"/>
              <a:t>Lipase</a:t>
            </a:r>
            <a:endParaRPr lang="en-GB" sz="5400" b="1" dirty="0"/>
          </a:p>
        </p:txBody>
      </p:sp>
      <p:sp>
        <p:nvSpPr>
          <p:cNvPr id="3" name="Content Placeholder 2"/>
          <p:cNvSpPr>
            <a:spLocks noGrp="1"/>
          </p:cNvSpPr>
          <p:nvPr>
            <p:ph idx="1"/>
          </p:nvPr>
        </p:nvSpPr>
        <p:spPr>
          <a:xfrm>
            <a:off x="251520" y="1052736"/>
            <a:ext cx="8640960" cy="4525963"/>
          </a:xfrm>
        </p:spPr>
        <p:txBody>
          <a:bodyPr>
            <a:noAutofit/>
          </a:bodyPr>
          <a:lstStyle/>
          <a:p>
            <a:pPr marL="0" indent="0">
              <a:buNone/>
            </a:pPr>
            <a:r>
              <a:rPr lang="en-GB" sz="4000" dirty="0" smtClean="0">
                <a:latin typeface="+mj-lt"/>
              </a:rPr>
              <a:t>Made in the pancreas and small intestine.</a:t>
            </a:r>
          </a:p>
          <a:p>
            <a:pPr marL="0" indent="0">
              <a:buNone/>
            </a:pPr>
            <a:endParaRPr lang="en-GB" sz="4000" dirty="0" smtClean="0">
              <a:latin typeface="+mj-lt"/>
            </a:endParaRPr>
          </a:p>
          <a:p>
            <a:pPr marL="0" indent="0">
              <a:buNone/>
            </a:pPr>
            <a:r>
              <a:rPr lang="en-GB" sz="4000" dirty="0" smtClean="0">
                <a:latin typeface="+mj-lt"/>
              </a:rPr>
              <a:t>It breaks down </a:t>
            </a:r>
            <a:r>
              <a:rPr lang="en-GB" sz="4000" b="1" dirty="0" smtClean="0">
                <a:solidFill>
                  <a:srgbClr val="7030A0"/>
                </a:solidFill>
                <a:latin typeface="+mj-lt"/>
              </a:rPr>
              <a:t>lipids (fats and oils) </a:t>
            </a:r>
            <a:r>
              <a:rPr lang="en-GB" sz="4000" dirty="0" smtClean="0">
                <a:latin typeface="+mj-lt"/>
              </a:rPr>
              <a:t>into </a:t>
            </a:r>
            <a:r>
              <a:rPr lang="en-GB" sz="4000" b="1" dirty="0" smtClean="0">
                <a:solidFill>
                  <a:srgbClr val="7030A0"/>
                </a:solidFill>
                <a:latin typeface="+mj-lt"/>
              </a:rPr>
              <a:t>fatty acids </a:t>
            </a:r>
            <a:r>
              <a:rPr lang="en-GB" sz="4000" dirty="0" smtClean="0">
                <a:latin typeface="+mj-lt"/>
              </a:rPr>
              <a:t>and </a:t>
            </a:r>
            <a:r>
              <a:rPr lang="en-GB" sz="4000" b="1" dirty="0" smtClean="0">
                <a:solidFill>
                  <a:srgbClr val="7030A0"/>
                </a:solidFill>
                <a:latin typeface="+mj-lt"/>
              </a:rPr>
              <a:t>glycerol</a:t>
            </a:r>
            <a:r>
              <a:rPr lang="en-GB" sz="4000" dirty="0" smtClean="0">
                <a:latin typeface="+mj-lt"/>
              </a:rPr>
              <a:t>.</a:t>
            </a:r>
          </a:p>
          <a:p>
            <a:pPr marL="0" indent="0">
              <a:buNone/>
            </a:pPr>
            <a:endParaRPr lang="en-GB" sz="4000" dirty="0" smtClean="0">
              <a:latin typeface="+mj-lt"/>
            </a:endParaRPr>
          </a:p>
          <a:p>
            <a:pPr marL="0" indent="0">
              <a:buNone/>
            </a:pPr>
            <a:r>
              <a:rPr lang="en-GB" sz="4000" dirty="0" smtClean="0">
                <a:latin typeface="+mj-lt"/>
              </a:rPr>
              <a:t>It works in the small intestine.</a:t>
            </a:r>
          </a:p>
          <a:p>
            <a:pPr marL="0" indent="0">
              <a:buNone/>
            </a:pPr>
            <a:endParaRPr lang="en-GB" sz="4000" dirty="0" smtClean="0">
              <a:latin typeface="+mj-lt"/>
            </a:endParaRPr>
          </a:p>
          <a:p>
            <a:pPr marL="0" indent="0">
              <a:buNone/>
            </a:pPr>
            <a:endParaRPr lang="en-GB" sz="4000" dirty="0" smtClean="0">
              <a:latin typeface="+mj-lt"/>
            </a:endParaRPr>
          </a:p>
          <a:p>
            <a:pPr marL="0" indent="0">
              <a:buNone/>
            </a:pPr>
            <a:endParaRPr lang="en-GB" sz="4000" dirty="0" smtClean="0">
              <a:latin typeface="+mj-lt"/>
            </a:endParaRPr>
          </a:p>
          <a:p>
            <a:pPr marL="0" indent="0">
              <a:buNone/>
            </a:pPr>
            <a:endParaRPr lang="en-GB" sz="4000" dirty="0">
              <a:latin typeface="+mj-lt"/>
            </a:endParaRPr>
          </a:p>
        </p:txBody>
      </p:sp>
    </p:spTree>
    <p:extLst>
      <p:ext uri="{BB962C8B-B14F-4D97-AF65-F5344CB8AC3E}">
        <p14:creationId xmlns:p14="http://schemas.microsoft.com/office/powerpoint/2010/main" val="2763041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5184576" cy="6336704"/>
          </a:xfrm>
        </p:spPr>
        <p:txBody>
          <a:bodyPr>
            <a:normAutofit/>
          </a:bodyPr>
          <a:lstStyle/>
          <a:p>
            <a:pPr marL="0" indent="0">
              <a:spcAft>
                <a:spcPts val="3000"/>
              </a:spcAft>
              <a:buNone/>
            </a:pPr>
            <a:r>
              <a:rPr lang="en-GB" dirty="0" smtClean="0"/>
              <a:t>The </a:t>
            </a:r>
            <a:r>
              <a:rPr lang="en-GB" b="1" dirty="0" smtClean="0">
                <a:solidFill>
                  <a:srgbClr val="7030A0"/>
                </a:solidFill>
              </a:rPr>
              <a:t>enzymes</a:t>
            </a:r>
            <a:r>
              <a:rPr lang="en-GB" dirty="0" smtClean="0">
                <a:solidFill>
                  <a:srgbClr val="7030A0"/>
                </a:solidFill>
              </a:rPr>
              <a:t> </a:t>
            </a:r>
            <a:r>
              <a:rPr lang="en-GB" dirty="0" smtClean="0"/>
              <a:t>made in the </a:t>
            </a:r>
            <a:r>
              <a:rPr lang="en-GB" b="1" dirty="0" smtClean="0">
                <a:solidFill>
                  <a:srgbClr val="7030A0"/>
                </a:solidFill>
              </a:rPr>
              <a:t>pancreas</a:t>
            </a:r>
            <a:r>
              <a:rPr lang="en-GB" dirty="0" smtClean="0">
                <a:solidFill>
                  <a:srgbClr val="7030A0"/>
                </a:solidFill>
              </a:rPr>
              <a:t> </a:t>
            </a:r>
            <a:r>
              <a:rPr lang="en-GB" dirty="0" smtClean="0"/>
              <a:t>and small </a:t>
            </a:r>
            <a:r>
              <a:rPr lang="en-GB" b="1" dirty="0" smtClean="0">
                <a:solidFill>
                  <a:srgbClr val="7030A0"/>
                </a:solidFill>
              </a:rPr>
              <a:t>intestine</a:t>
            </a:r>
            <a:r>
              <a:rPr lang="en-GB" dirty="0" smtClean="0">
                <a:solidFill>
                  <a:srgbClr val="7030A0"/>
                </a:solidFill>
              </a:rPr>
              <a:t> </a:t>
            </a:r>
            <a:r>
              <a:rPr lang="en-GB" dirty="0" smtClean="0"/>
              <a:t>work best in </a:t>
            </a:r>
            <a:r>
              <a:rPr lang="en-GB" b="1" dirty="0" smtClean="0">
                <a:solidFill>
                  <a:srgbClr val="7030A0"/>
                </a:solidFill>
              </a:rPr>
              <a:t>alkaline</a:t>
            </a:r>
            <a:r>
              <a:rPr lang="en-GB" dirty="0" smtClean="0"/>
              <a:t> conditions.</a:t>
            </a:r>
          </a:p>
          <a:p>
            <a:pPr marL="0" indent="0">
              <a:spcAft>
                <a:spcPts val="3000"/>
              </a:spcAft>
              <a:buNone/>
            </a:pPr>
            <a:r>
              <a:rPr lang="en-GB" dirty="0" smtClean="0"/>
              <a:t>The </a:t>
            </a:r>
            <a:r>
              <a:rPr lang="en-GB" b="1" dirty="0" smtClean="0">
                <a:solidFill>
                  <a:srgbClr val="7030A0"/>
                </a:solidFill>
              </a:rPr>
              <a:t>liver</a:t>
            </a:r>
            <a:r>
              <a:rPr lang="en-GB" dirty="0" smtClean="0">
                <a:solidFill>
                  <a:srgbClr val="7030A0"/>
                </a:solidFill>
              </a:rPr>
              <a:t> </a:t>
            </a:r>
            <a:r>
              <a:rPr lang="en-GB" dirty="0" smtClean="0"/>
              <a:t>produces </a:t>
            </a:r>
            <a:r>
              <a:rPr lang="en-GB" b="1" dirty="0" smtClean="0">
                <a:solidFill>
                  <a:srgbClr val="7030A0"/>
                </a:solidFill>
              </a:rPr>
              <a:t>bile</a:t>
            </a:r>
            <a:r>
              <a:rPr lang="en-GB" dirty="0" smtClean="0">
                <a:solidFill>
                  <a:srgbClr val="7030A0"/>
                </a:solidFill>
              </a:rPr>
              <a:t> </a:t>
            </a:r>
            <a:r>
              <a:rPr lang="en-GB" dirty="0" smtClean="0"/>
              <a:t>which is released into the small intestine.</a:t>
            </a:r>
          </a:p>
          <a:p>
            <a:pPr marL="0" indent="0">
              <a:spcAft>
                <a:spcPts val="3000"/>
              </a:spcAft>
              <a:buNone/>
            </a:pPr>
            <a:r>
              <a:rPr lang="en-GB" b="1" dirty="0" smtClean="0">
                <a:solidFill>
                  <a:srgbClr val="7030A0"/>
                </a:solidFill>
              </a:rPr>
              <a:t>Bile neutralises the acid </a:t>
            </a:r>
            <a:r>
              <a:rPr lang="en-GB" dirty="0" smtClean="0"/>
              <a:t>that was added to the food in the stomach.</a:t>
            </a:r>
            <a:endParaRPr lang="en-GB" dirty="0"/>
          </a:p>
        </p:txBody>
      </p:sp>
      <p:pic>
        <p:nvPicPr>
          <p:cNvPr id="4" name="Picture 2" descr="http://www.visualphotos.com/photo/2x2241373/stomach_small_intestine_1574r-0189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63" r="27864" b="4771"/>
          <a:stretch/>
        </p:blipFill>
        <p:spPr bwMode="auto">
          <a:xfrm>
            <a:off x="5508105" y="0"/>
            <a:ext cx="3635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vibranthealth.us/sites/vibranthealth/uploads/ph_sca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5" y="1314455"/>
            <a:ext cx="919122" cy="1852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vibranthealth.us/sites/vibranthealth/uploads/ph_sca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524" y="3429000"/>
            <a:ext cx="818284" cy="1852100"/>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a:xfrm>
            <a:off x="6369663" y="4884469"/>
            <a:ext cx="837900" cy="39663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Left Arrow 7"/>
          <p:cNvSpPr/>
          <p:nvPr/>
        </p:nvSpPr>
        <p:spPr>
          <a:xfrm>
            <a:off x="6436598" y="1408268"/>
            <a:ext cx="958470" cy="39663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3122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59510406"/>
              </p:ext>
            </p:extLst>
          </p:nvPr>
        </p:nvGraphicFramePr>
        <p:xfrm>
          <a:off x="323528" y="1124744"/>
          <a:ext cx="8643998" cy="4569751"/>
        </p:xfrm>
        <a:graphic>
          <a:graphicData uri="http://schemas.openxmlformats.org/drawingml/2006/table">
            <a:tbl>
              <a:tblPr>
                <a:tableStyleId>{5940675A-B579-460E-94D1-54222C63F5DA}</a:tableStyleId>
              </a:tblPr>
              <a:tblGrid>
                <a:gridCol w="2011965"/>
                <a:gridCol w="6632033"/>
              </a:tblGrid>
              <a:tr h="600076">
                <a:tc>
                  <a:txBody>
                    <a:bodyPr/>
                    <a:lstStyle/>
                    <a:p>
                      <a:pPr algn="l"/>
                      <a:r>
                        <a:rPr lang="en-GB" sz="2800" b="1" dirty="0">
                          <a:solidFill>
                            <a:srgbClr val="7030A0"/>
                          </a:solidFill>
                          <a:latin typeface="+mj-lt"/>
                        </a:rPr>
                        <a:t>Industry</a:t>
                      </a:r>
                    </a:p>
                  </a:txBody>
                  <a:tcPr anchor="ctr">
                    <a:solidFill>
                      <a:schemeClr val="accent5">
                        <a:lumMod val="20000"/>
                        <a:lumOff val="80000"/>
                      </a:schemeClr>
                    </a:solidFill>
                  </a:tcPr>
                </a:tc>
                <a:tc>
                  <a:txBody>
                    <a:bodyPr/>
                    <a:lstStyle/>
                    <a:p>
                      <a:pPr algn="l"/>
                      <a:r>
                        <a:rPr lang="en-GB" sz="2800" b="1" dirty="0">
                          <a:solidFill>
                            <a:srgbClr val="7030A0"/>
                          </a:solidFill>
                          <a:latin typeface="+mj-lt"/>
                        </a:rPr>
                        <a:t>Function of enzymes </a:t>
                      </a:r>
                    </a:p>
                  </a:txBody>
                  <a:tcPr anchor="ctr">
                    <a:solidFill>
                      <a:schemeClr val="accent5">
                        <a:lumMod val="20000"/>
                        <a:lumOff val="80000"/>
                      </a:schemeClr>
                    </a:solidFill>
                  </a:tcPr>
                </a:tc>
              </a:tr>
              <a:tr h="1683659">
                <a:tc>
                  <a:txBody>
                    <a:bodyPr/>
                    <a:lstStyle/>
                    <a:p>
                      <a:pPr algn="l"/>
                      <a:r>
                        <a:rPr lang="en-GB" sz="2400" dirty="0" smtClean="0">
                          <a:latin typeface="+mj-lt"/>
                        </a:rPr>
                        <a:t>confectionery (sweets)</a:t>
                      </a:r>
                      <a:endParaRPr lang="en-GB" sz="2400" dirty="0">
                        <a:latin typeface="+mj-lt"/>
                      </a:endParaRPr>
                    </a:p>
                  </a:txBody>
                  <a:tcPr anchor="ctr"/>
                </a:tc>
                <a:tc>
                  <a:txBody>
                    <a:bodyPr/>
                    <a:lstStyle/>
                    <a:p>
                      <a:pPr algn="l">
                        <a:spcAft>
                          <a:spcPts val="1200"/>
                        </a:spcAft>
                      </a:pPr>
                      <a:r>
                        <a:rPr lang="en-GB" sz="2400" dirty="0" smtClean="0">
                          <a:latin typeface="+mj-lt"/>
                        </a:rPr>
                        <a:t>change </a:t>
                      </a:r>
                      <a:r>
                        <a:rPr lang="en-GB" sz="2400" dirty="0">
                          <a:latin typeface="+mj-lt"/>
                        </a:rPr>
                        <a:t>glucose into fructose, which is sweeter so less is needed and is used in 'slimming' foods (</a:t>
                      </a:r>
                      <a:r>
                        <a:rPr lang="en-GB" sz="2400" dirty="0" err="1">
                          <a:latin typeface="+mj-lt"/>
                        </a:rPr>
                        <a:t>isomerase</a:t>
                      </a:r>
                      <a:r>
                        <a:rPr lang="en-GB" sz="2400" dirty="0" smtClean="0">
                          <a:latin typeface="+mj-lt"/>
                        </a:rPr>
                        <a:t>).</a:t>
                      </a:r>
                    </a:p>
                  </a:txBody>
                  <a:tcPr anchor="ctr"/>
                </a:tc>
              </a:tr>
              <a:tr h="642942">
                <a:tc>
                  <a:txBody>
                    <a:bodyPr/>
                    <a:lstStyle/>
                    <a:p>
                      <a:pPr algn="l"/>
                      <a:r>
                        <a:rPr lang="en-GB" sz="2400" dirty="0">
                          <a:latin typeface="+mj-lt"/>
                        </a:rPr>
                        <a:t>baby food </a:t>
                      </a:r>
                    </a:p>
                  </a:txBody>
                  <a:tcPr anchor="ctr"/>
                </a:tc>
                <a:tc>
                  <a:txBody>
                    <a:bodyPr/>
                    <a:lstStyle/>
                    <a:p>
                      <a:pPr algn="l">
                        <a:spcAft>
                          <a:spcPts val="1200"/>
                        </a:spcAft>
                      </a:pPr>
                      <a:r>
                        <a:rPr lang="en-GB" sz="2400" dirty="0">
                          <a:latin typeface="+mj-lt"/>
                        </a:rPr>
                        <a:t>start off digestion of food (proteases and lipases) </a:t>
                      </a:r>
                    </a:p>
                  </a:txBody>
                  <a:tcPr anchor="ctr"/>
                </a:tc>
              </a:tr>
              <a:tr h="1643074">
                <a:tc>
                  <a:txBody>
                    <a:bodyPr/>
                    <a:lstStyle/>
                    <a:p>
                      <a:pPr algn="l"/>
                      <a:r>
                        <a:rPr lang="en-GB" sz="2400" dirty="0">
                          <a:latin typeface="+mj-lt"/>
                        </a:rPr>
                        <a:t>biological detergent </a:t>
                      </a:r>
                    </a:p>
                  </a:txBody>
                  <a:tcPr anchor="ctr"/>
                </a:tc>
                <a:tc>
                  <a:txBody>
                    <a:bodyPr/>
                    <a:lstStyle/>
                    <a:p>
                      <a:pPr algn="l">
                        <a:spcAft>
                          <a:spcPts val="1200"/>
                        </a:spcAft>
                      </a:pPr>
                      <a:r>
                        <a:rPr lang="en-GB" sz="2400" dirty="0">
                          <a:latin typeface="+mj-lt"/>
                        </a:rPr>
                        <a:t>break down stains </a:t>
                      </a:r>
                      <a:r>
                        <a:rPr lang="en-GB" sz="2400" dirty="0" smtClean="0">
                          <a:latin typeface="+mj-lt"/>
                        </a:rPr>
                        <a:t>(proteases and lipases).</a:t>
                      </a:r>
                    </a:p>
                  </a:txBody>
                  <a:tcPr anchor="ctr"/>
                </a:tc>
              </a:tr>
            </a:tbl>
          </a:graphicData>
        </a:graphic>
      </p:graphicFrame>
      <p:sp>
        <p:nvSpPr>
          <p:cNvPr id="3" name="TextBox 2"/>
          <p:cNvSpPr txBox="1"/>
          <p:nvPr/>
        </p:nvSpPr>
        <p:spPr>
          <a:xfrm>
            <a:off x="1979712" y="214289"/>
            <a:ext cx="5616987" cy="646331"/>
          </a:xfrm>
          <a:prstGeom prst="rect">
            <a:avLst/>
          </a:prstGeom>
          <a:noFill/>
        </p:spPr>
        <p:txBody>
          <a:bodyPr wrap="none" rtlCol="0">
            <a:spAutoFit/>
          </a:bodyPr>
          <a:lstStyle/>
          <a:p>
            <a:r>
              <a:rPr lang="en-GB" sz="3600" b="1" dirty="0" smtClean="0">
                <a:latin typeface="+mj-lt"/>
              </a:rPr>
              <a:t>What do enzymes do for us?</a:t>
            </a:r>
            <a:endParaRPr lang="en-GB" sz="3600" b="1" dirty="0">
              <a:latin typeface="+mj-lt"/>
            </a:endParaRPr>
          </a:p>
        </p:txBody>
      </p:sp>
    </p:spTree>
    <p:extLst>
      <p:ext uri="{BB962C8B-B14F-4D97-AF65-F5344CB8AC3E}">
        <p14:creationId xmlns:p14="http://schemas.microsoft.com/office/powerpoint/2010/main" val="1502478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onfluence.crbs.ucsd.edu/download/attachments/25821655/Animal+Cell.jpg?version=1&amp;modificationDate=129716068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4875"/>
            <a:ext cx="4605705" cy="3670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188640"/>
            <a:ext cx="4176463" cy="5509200"/>
          </a:xfrm>
          <a:prstGeom prst="rect">
            <a:avLst/>
          </a:prstGeom>
          <a:noFill/>
        </p:spPr>
        <p:txBody>
          <a:bodyPr wrap="square" rtlCol="0">
            <a:spAutoFit/>
          </a:bodyPr>
          <a:lstStyle/>
          <a:p>
            <a:r>
              <a:rPr lang="en-GB" sz="3200" b="1" dirty="0" smtClean="0">
                <a:solidFill>
                  <a:srgbClr val="7030A0"/>
                </a:solidFill>
                <a:latin typeface="+mj-lt"/>
              </a:rPr>
              <a:t>Mitochondria</a:t>
            </a:r>
            <a:r>
              <a:rPr lang="en-GB" sz="3200" dirty="0" smtClean="0">
                <a:solidFill>
                  <a:srgbClr val="7030A0"/>
                </a:solidFill>
                <a:latin typeface="+mj-lt"/>
              </a:rPr>
              <a:t>:  </a:t>
            </a:r>
          </a:p>
          <a:p>
            <a:endParaRPr lang="en-GB" sz="3200" dirty="0">
              <a:solidFill>
                <a:srgbClr val="7030A0"/>
              </a:solidFill>
              <a:latin typeface="+mj-lt"/>
            </a:endParaRPr>
          </a:p>
          <a:p>
            <a:r>
              <a:rPr lang="en-GB" sz="3200" dirty="0" smtClean="0">
                <a:latin typeface="+mj-lt"/>
              </a:rPr>
              <a:t>tiny </a:t>
            </a:r>
            <a:r>
              <a:rPr lang="en-GB" sz="3200" b="1" dirty="0" smtClean="0">
                <a:solidFill>
                  <a:srgbClr val="7030A0"/>
                </a:solidFill>
                <a:latin typeface="+mj-lt"/>
              </a:rPr>
              <a:t>organelles</a:t>
            </a:r>
            <a:r>
              <a:rPr lang="en-GB" sz="3200" dirty="0" smtClean="0">
                <a:solidFill>
                  <a:srgbClr val="7030A0"/>
                </a:solidFill>
                <a:latin typeface="+mj-lt"/>
              </a:rPr>
              <a:t> </a:t>
            </a:r>
            <a:r>
              <a:rPr lang="en-GB" sz="3200" dirty="0" smtClean="0">
                <a:latin typeface="+mj-lt"/>
              </a:rPr>
              <a:t>found in most plant and animal cells.</a:t>
            </a:r>
          </a:p>
          <a:p>
            <a:endParaRPr lang="en-GB" sz="3200" dirty="0">
              <a:latin typeface="+mj-lt"/>
            </a:endParaRPr>
          </a:p>
          <a:p>
            <a:r>
              <a:rPr lang="en-GB" sz="3200" dirty="0">
                <a:latin typeface="+mj-lt"/>
              </a:rPr>
              <a:t>W</a:t>
            </a:r>
            <a:r>
              <a:rPr lang="en-GB" sz="3200" dirty="0" smtClean="0">
                <a:latin typeface="+mj-lt"/>
              </a:rPr>
              <a:t>here the </a:t>
            </a:r>
            <a:r>
              <a:rPr lang="en-GB" sz="3200" b="1" dirty="0" smtClean="0">
                <a:solidFill>
                  <a:srgbClr val="7030A0"/>
                </a:solidFill>
                <a:latin typeface="+mj-lt"/>
              </a:rPr>
              <a:t>respiration</a:t>
            </a:r>
            <a:r>
              <a:rPr lang="en-GB" sz="3200" dirty="0" smtClean="0">
                <a:solidFill>
                  <a:srgbClr val="7030A0"/>
                </a:solidFill>
                <a:latin typeface="+mj-lt"/>
              </a:rPr>
              <a:t> </a:t>
            </a:r>
            <a:r>
              <a:rPr lang="en-GB" sz="3200" dirty="0" smtClean="0">
                <a:latin typeface="+mj-lt"/>
              </a:rPr>
              <a:t>reactions happen.</a:t>
            </a:r>
          </a:p>
          <a:p>
            <a:endParaRPr lang="en-GB" sz="3200" dirty="0">
              <a:latin typeface="+mj-lt"/>
            </a:endParaRPr>
          </a:p>
          <a:p>
            <a:r>
              <a:rPr lang="en-GB" sz="3200" dirty="0" smtClean="0">
                <a:latin typeface="+mj-lt"/>
              </a:rPr>
              <a:t>More active cells have more mitochondria.</a:t>
            </a:r>
            <a:endParaRPr lang="en-GB" sz="3200" dirty="0">
              <a:latin typeface="+mj-lt"/>
            </a:endParaRPr>
          </a:p>
        </p:txBody>
      </p:sp>
      <p:pic>
        <p:nvPicPr>
          <p:cNvPr id="2052" name="Picture 4" descr="http://click4biology.info/c4b/8/images/8.1/mitochondria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4008481"/>
            <a:ext cx="3168352" cy="206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914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50534326"/>
              </p:ext>
            </p:extLst>
          </p:nvPr>
        </p:nvGraphicFramePr>
        <p:xfrm>
          <a:off x="465951" y="1340768"/>
          <a:ext cx="8229600" cy="3387120"/>
        </p:xfrm>
        <a:graphic>
          <a:graphicData uri="http://schemas.openxmlformats.org/drawingml/2006/table">
            <a:tbl>
              <a:tblPr>
                <a:tableStyleId>{5940675A-B579-460E-94D1-54222C63F5DA}</a:tableStyleId>
              </a:tblPr>
              <a:tblGrid>
                <a:gridCol w="2449865"/>
                <a:gridCol w="5779735"/>
              </a:tblGrid>
              <a:tr h="0">
                <a:tc>
                  <a:txBody>
                    <a:bodyPr/>
                    <a:lstStyle/>
                    <a:p>
                      <a:pPr marL="0" marR="0">
                        <a:spcBef>
                          <a:spcPts val="0"/>
                        </a:spcBef>
                        <a:spcAft>
                          <a:spcPts val="0"/>
                        </a:spcAft>
                      </a:pPr>
                      <a:r>
                        <a:rPr lang="en-GB" sz="3200" b="1" dirty="0">
                          <a:solidFill>
                            <a:schemeClr val="bg1"/>
                          </a:solidFill>
                          <a:effectLst/>
                          <a:latin typeface="+mj-lt"/>
                        </a:rPr>
                        <a:t>Part</a:t>
                      </a:r>
                    </a:p>
                  </a:txBody>
                  <a:tcPr anchor="ctr">
                    <a:solidFill>
                      <a:schemeClr val="accent4">
                        <a:lumMod val="75000"/>
                      </a:schemeClr>
                    </a:solidFill>
                  </a:tcPr>
                </a:tc>
                <a:tc>
                  <a:txBody>
                    <a:bodyPr/>
                    <a:lstStyle/>
                    <a:p>
                      <a:pPr marL="0" marR="0">
                        <a:spcBef>
                          <a:spcPts val="0"/>
                        </a:spcBef>
                        <a:spcAft>
                          <a:spcPts val="0"/>
                        </a:spcAft>
                      </a:pPr>
                      <a:r>
                        <a:rPr lang="en-GB" sz="3200" b="1" dirty="0">
                          <a:solidFill>
                            <a:schemeClr val="bg1"/>
                          </a:solidFill>
                          <a:effectLst/>
                          <a:latin typeface="+mj-lt"/>
                        </a:rPr>
                        <a:t>Function</a:t>
                      </a:r>
                    </a:p>
                  </a:txBody>
                  <a:tcPr anchor="ctr">
                    <a:solidFill>
                      <a:schemeClr val="accent4">
                        <a:lumMod val="75000"/>
                      </a:schemeClr>
                    </a:solidFill>
                  </a:tcPr>
                </a:tc>
              </a:tr>
              <a:tr h="936000">
                <a:tc>
                  <a:txBody>
                    <a:bodyPr/>
                    <a:lstStyle/>
                    <a:p>
                      <a:pPr marL="0" marR="0">
                        <a:spcBef>
                          <a:spcPts val="0"/>
                        </a:spcBef>
                        <a:spcAft>
                          <a:spcPts val="0"/>
                        </a:spcAft>
                      </a:pPr>
                      <a:r>
                        <a:rPr lang="en-GB" sz="2400" dirty="0">
                          <a:solidFill>
                            <a:schemeClr val="tx1"/>
                          </a:solidFill>
                          <a:effectLst/>
                          <a:latin typeface="+mj-lt"/>
                        </a:rPr>
                        <a:t>Cell wall</a:t>
                      </a:r>
                    </a:p>
                  </a:txBody>
                  <a:tcPr anchor="ctr"/>
                </a:tc>
                <a:tc>
                  <a:txBody>
                    <a:bodyPr/>
                    <a:lstStyle/>
                    <a:p>
                      <a:pPr marL="0" marR="0">
                        <a:spcBef>
                          <a:spcPts val="0"/>
                        </a:spcBef>
                        <a:spcAft>
                          <a:spcPts val="0"/>
                        </a:spcAft>
                      </a:pPr>
                      <a:r>
                        <a:rPr lang="en-GB" sz="2400" dirty="0">
                          <a:solidFill>
                            <a:schemeClr val="tx1"/>
                          </a:solidFill>
                          <a:effectLst/>
                          <a:latin typeface="+mj-lt"/>
                        </a:rPr>
                        <a:t>Strengthens the cell</a:t>
                      </a:r>
                    </a:p>
                  </a:txBody>
                  <a:tcPr anchor="ctr"/>
                </a:tc>
              </a:tr>
              <a:tr h="936000">
                <a:tc>
                  <a:txBody>
                    <a:bodyPr/>
                    <a:lstStyle/>
                    <a:p>
                      <a:pPr marL="0" marR="0">
                        <a:spcBef>
                          <a:spcPts val="0"/>
                        </a:spcBef>
                        <a:spcAft>
                          <a:spcPts val="0"/>
                        </a:spcAft>
                      </a:pPr>
                      <a:r>
                        <a:rPr lang="en-GB" sz="2400">
                          <a:solidFill>
                            <a:schemeClr val="tx1"/>
                          </a:solidFill>
                          <a:effectLst/>
                          <a:latin typeface="+mj-lt"/>
                        </a:rPr>
                        <a:t>Chloroplasts</a:t>
                      </a:r>
                    </a:p>
                  </a:txBody>
                  <a:tcPr anchor="ctr"/>
                </a:tc>
                <a:tc>
                  <a:txBody>
                    <a:bodyPr/>
                    <a:lstStyle/>
                    <a:p>
                      <a:pPr marL="0" marR="0">
                        <a:spcBef>
                          <a:spcPts val="0"/>
                        </a:spcBef>
                        <a:spcAft>
                          <a:spcPts val="0"/>
                        </a:spcAft>
                      </a:pPr>
                      <a:r>
                        <a:rPr lang="en-GB" sz="2400" dirty="0">
                          <a:solidFill>
                            <a:schemeClr val="tx1"/>
                          </a:solidFill>
                          <a:effectLst/>
                          <a:latin typeface="+mj-lt"/>
                        </a:rPr>
                        <a:t>Contain chlorophyll, which absorbs light energy for photosynthesis</a:t>
                      </a:r>
                    </a:p>
                  </a:txBody>
                  <a:tcPr anchor="ctr"/>
                </a:tc>
              </a:tr>
              <a:tr h="936000">
                <a:tc>
                  <a:txBody>
                    <a:bodyPr/>
                    <a:lstStyle/>
                    <a:p>
                      <a:pPr marL="0" marR="0">
                        <a:spcBef>
                          <a:spcPts val="0"/>
                        </a:spcBef>
                        <a:spcAft>
                          <a:spcPts val="0"/>
                        </a:spcAft>
                      </a:pPr>
                      <a:r>
                        <a:rPr lang="en-GB" sz="2400">
                          <a:solidFill>
                            <a:schemeClr val="tx1"/>
                          </a:solidFill>
                          <a:effectLst/>
                          <a:latin typeface="+mj-lt"/>
                        </a:rPr>
                        <a:t>Permanent vacuole</a:t>
                      </a:r>
                    </a:p>
                  </a:txBody>
                  <a:tcPr anchor="ctr"/>
                </a:tc>
                <a:tc>
                  <a:txBody>
                    <a:bodyPr/>
                    <a:lstStyle/>
                    <a:p>
                      <a:pPr marL="0" marR="0">
                        <a:spcBef>
                          <a:spcPts val="0"/>
                        </a:spcBef>
                        <a:spcAft>
                          <a:spcPts val="0"/>
                        </a:spcAft>
                      </a:pPr>
                      <a:r>
                        <a:rPr lang="en-GB" sz="2400" dirty="0">
                          <a:solidFill>
                            <a:schemeClr val="tx1"/>
                          </a:solidFill>
                          <a:effectLst/>
                          <a:latin typeface="+mj-lt"/>
                        </a:rPr>
                        <a:t>Filled with cell sap to help keep the cell turgid</a:t>
                      </a:r>
                    </a:p>
                  </a:txBody>
                  <a:tcPr anchor="ctr"/>
                </a:tc>
              </a:tr>
            </a:tbl>
          </a:graphicData>
        </a:graphic>
      </p:graphicFrame>
      <p:sp>
        <p:nvSpPr>
          <p:cNvPr id="7" name="Rectangle 1"/>
          <p:cNvSpPr>
            <a:spLocks noChangeArrowheads="1"/>
          </p:cNvSpPr>
          <p:nvPr/>
        </p:nvSpPr>
        <p:spPr bwMode="auto">
          <a:xfrm>
            <a:off x="179512" y="362853"/>
            <a:ext cx="8856984" cy="58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smtClean="0">
                <a:ln>
                  <a:noFill/>
                </a:ln>
                <a:solidFill>
                  <a:srgbClr val="000000"/>
                </a:solidFill>
                <a:effectLst/>
                <a:latin typeface="+mj-lt"/>
                <a:cs typeface="Arial" pitchFamily="34" charset="0"/>
              </a:rPr>
              <a:t>Parts of cells which </a:t>
            </a:r>
            <a:r>
              <a:rPr kumimoji="0" lang="en-US" sz="3200" b="1" i="0" u="none" strike="noStrike" cap="none" normalizeH="0" baseline="0" dirty="0" smtClean="0">
                <a:ln>
                  <a:noFill/>
                </a:ln>
                <a:solidFill>
                  <a:srgbClr val="7030A0"/>
                </a:solidFill>
                <a:effectLst/>
                <a:latin typeface="+mj-lt"/>
                <a:cs typeface="Arial" pitchFamily="34" charset="0"/>
              </a:rPr>
              <a:t>only plant and algal cells</a:t>
            </a:r>
            <a:r>
              <a:rPr kumimoji="0" lang="en-US" sz="3200" i="0" u="none" strike="noStrike" cap="none" normalizeH="0" baseline="0" dirty="0" smtClean="0">
                <a:ln>
                  <a:noFill/>
                </a:ln>
                <a:solidFill>
                  <a:srgbClr val="000000"/>
                </a:solidFill>
                <a:effectLst/>
                <a:latin typeface="+mj-lt"/>
                <a:cs typeface="Arial" pitchFamily="34" charset="0"/>
              </a:rPr>
              <a:t> contain:</a:t>
            </a:r>
          </a:p>
        </p:txBody>
      </p:sp>
    </p:spTree>
    <p:extLst>
      <p:ext uri="{BB962C8B-B14F-4D97-AF65-F5344CB8AC3E}">
        <p14:creationId xmlns:p14="http://schemas.microsoft.com/office/powerpoint/2010/main" val="481597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normAutofit/>
          </a:bodyPr>
          <a:lstStyle/>
          <a:p>
            <a:pPr marL="0" indent="0" algn="ctr">
              <a:buNone/>
            </a:pPr>
            <a:r>
              <a:rPr lang="en-GB" dirty="0" smtClean="0">
                <a:solidFill>
                  <a:srgbClr val="0070C0"/>
                </a:solidFill>
              </a:rPr>
              <a:t>Aerobic respiration (with oxygen)</a:t>
            </a:r>
          </a:p>
          <a:p>
            <a:pPr marL="0" indent="0" algn="ctr">
              <a:buNone/>
            </a:pPr>
            <a:r>
              <a:rPr lang="en-GB" sz="2800" b="1" dirty="0">
                <a:solidFill>
                  <a:srgbClr val="0070C0"/>
                </a:solidFill>
              </a:rPr>
              <a:t>glucose + oxygen </a:t>
            </a:r>
            <a:r>
              <a:rPr lang="en-GB" sz="2800" dirty="0">
                <a:solidFill>
                  <a:srgbClr val="0070C0"/>
                </a:solidFill>
              </a:rPr>
              <a:t>→ </a:t>
            </a:r>
            <a:r>
              <a:rPr lang="en-GB" sz="2800" b="1" dirty="0">
                <a:solidFill>
                  <a:srgbClr val="0070C0"/>
                </a:solidFill>
              </a:rPr>
              <a:t>carbon dioxide + water (+ energy</a:t>
            </a:r>
            <a:r>
              <a:rPr lang="en-GB" sz="2800" b="1" dirty="0" smtClean="0">
                <a:solidFill>
                  <a:srgbClr val="0070C0"/>
                </a:solidFill>
              </a:rPr>
              <a:t>)</a:t>
            </a:r>
            <a:endParaRPr lang="en-GB" sz="2800" dirty="0" smtClean="0">
              <a:solidFill>
                <a:srgbClr val="0070C0"/>
              </a:solidFill>
            </a:endParaRPr>
          </a:p>
          <a:p>
            <a:pPr marL="0" indent="0" algn="ctr">
              <a:buNone/>
            </a:pPr>
            <a:endParaRPr lang="en-GB" sz="2800" b="1" dirty="0" smtClean="0"/>
          </a:p>
          <a:p>
            <a:pPr marL="0" indent="0">
              <a:buNone/>
            </a:pPr>
            <a:r>
              <a:rPr lang="en-GB" sz="2800" dirty="0" smtClean="0"/>
              <a:t>When too little oxygen reaches the muscles during exercise, </a:t>
            </a:r>
            <a:r>
              <a:rPr lang="en-GB" sz="2800" dirty="0"/>
              <a:t>they use </a:t>
            </a:r>
            <a:r>
              <a:rPr lang="en-GB" sz="2800" b="1" dirty="0"/>
              <a:t>anaerobic respiration </a:t>
            </a:r>
            <a:r>
              <a:rPr lang="en-GB" sz="2800" dirty="0"/>
              <a:t>to obtain energy</a:t>
            </a:r>
            <a:r>
              <a:rPr lang="en-GB" sz="2800" dirty="0" smtClean="0"/>
              <a:t>.</a:t>
            </a:r>
          </a:p>
          <a:p>
            <a:pPr marL="0" indent="0">
              <a:buNone/>
            </a:pPr>
            <a:endParaRPr lang="en-GB" sz="2800" b="1" dirty="0"/>
          </a:p>
          <a:p>
            <a:pPr marL="0" indent="0" algn="ctr">
              <a:buNone/>
            </a:pPr>
            <a:r>
              <a:rPr lang="en-GB" b="1" dirty="0" smtClean="0">
                <a:solidFill>
                  <a:srgbClr val="7030A0"/>
                </a:solidFill>
              </a:rPr>
              <a:t>An</a:t>
            </a:r>
            <a:r>
              <a:rPr lang="en-GB" dirty="0" smtClean="0">
                <a:solidFill>
                  <a:srgbClr val="7030A0"/>
                </a:solidFill>
              </a:rPr>
              <a:t>aerobic respiration </a:t>
            </a:r>
            <a:r>
              <a:rPr lang="en-GB" dirty="0">
                <a:solidFill>
                  <a:srgbClr val="7030A0"/>
                </a:solidFill>
              </a:rPr>
              <a:t>(</a:t>
            </a:r>
            <a:r>
              <a:rPr lang="en-GB" dirty="0" smtClean="0">
                <a:solidFill>
                  <a:srgbClr val="7030A0"/>
                </a:solidFill>
              </a:rPr>
              <a:t>without oxygen)</a:t>
            </a:r>
          </a:p>
          <a:p>
            <a:pPr marL="0" indent="0" algn="ctr">
              <a:buNone/>
            </a:pPr>
            <a:r>
              <a:rPr lang="en-GB" sz="2800" b="1" dirty="0" smtClean="0">
                <a:solidFill>
                  <a:srgbClr val="7030A0"/>
                </a:solidFill>
              </a:rPr>
              <a:t>glucose </a:t>
            </a:r>
            <a:r>
              <a:rPr lang="en-GB" sz="2800" dirty="0" smtClean="0">
                <a:solidFill>
                  <a:srgbClr val="7030A0"/>
                </a:solidFill>
              </a:rPr>
              <a:t>→ </a:t>
            </a:r>
            <a:r>
              <a:rPr lang="en-GB" sz="2800" b="1" dirty="0" smtClean="0">
                <a:solidFill>
                  <a:srgbClr val="7030A0"/>
                </a:solidFill>
              </a:rPr>
              <a:t>lactic acid (+ energy)</a:t>
            </a:r>
            <a:endParaRPr lang="en-GB" sz="2800" dirty="0" smtClean="0">
              <a:solidFill>
                <a:srgbClr val="7030A0"/>
              </a:solidFill>
            </a:endParaRPr>
          </a:p>
          <a:p>
            <a:pPr marL="0" indent="0">
              <a:buNone/>
            </a:pPr>
            <a:endParaRPr lang="en-GB" dirty="0" smtClean="0"/>
          </a:p>
        </p:txBody>
      </p:sp>
    </p:spTree>
    <p:extLst>
      <p:ext uri="{BB962C8B-B14F-4D97-AF65-F5344CB8AC3E}">
        <p14:creationId xmlns:p14="http://schemas.microsoft.com/office/powerpoint/2010/main" val="3723122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runningmatemedia.com/wp-content/uploads/2010/10/Hitting-the-Wall-254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846" y="3284984"/>
            <a:ext cx="3025154" cy="35730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franckcamhi.com/glr/sports/runner/bin/images/large/runner_woman-11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861048"/>
            <a:ext cx="3779911" cy="29969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79512" y="188640"/>
            <a:ext cx="8784976" cy="5832648"/>
          </a:xfrm>
        </p:spPr>
        <p:txBody>
          <a:bodyPr>
            <a:normAutofit/>
          </a:bodyPr>
          <a:lstStyle/>
          <a:p>
            <a:pPr marL="0" indent="0">
              <a:buNone/>
            </a:pPr>
            <a:r>
              <a:rPr lang="en-GB" sz="2800" dirty="0"/>
              <a:t>During </a:t>
            </a:r>
            <a:r>
              <a:rPr lang="en-GB" sz="2800" b="1" dirty="0"/>
              <a:t>exercise</a:t>
            </a:r>
            <a:r>
              <a:rPr lang="en-GB" sz="2800" dirty="0"/>
              <a:t>, the muscle cells </a:t>
            </a:r>
            <a:r>
              <a:rPr lang="en-GB" sz="2800" b="1" dirty="0"/>
              <a:t>respire more </a:t>
            </a:r>
            <a:r>
              <a:rPr lang="en-GB" sz="2800" dirty="0"/>
              <a:t>than they do at rest</a:t>
            </a:r>
            <a:r>
              <a:rPr lang="en-GB" sz="2800" dirty="0" smtClean="0"/>
              <a:t>.  </a:t>
            </a:r>
            <a:r>
              <a:rPr lang="en-GB" sz="2800" dirty="0"/>
              <a:t>This means that</a:t>
            </a:r>
            <a:r>
              <a:rPr lang="en-GB" sz="2800" dirty="0" smtClean="0"/>
              <a:t>:</a:t>
            </a:r>
          </a:p>
          <a:p>
            <a:pPr marL="0" indent="0">
              <a:buNone/>
            </a:pPr>
            <a:endParaRPr lang="en-GB" sz="1050" dirty="0"/>
          </a:p>
          <a:p>
            <a:r>
              <a:rPr lang="en-GB" sz="2600" b="1" dirty="0">
                <a:solidFill>
                  <a:srgbClr val="7030A0"/>
                </a:solidFill>
              </a:rPr>
              <a:t>Oxygen</a:t>
            </a:r>
            <a:r>
              <a:rPr lang="en-GB" sz="2600" dirty="0">
                <a:solidFill>
                  <a:srgbClr val="7030A0"/>
                </a:solidFill>
              </a:rPr>
              <a:t> </a:t>
            </a:r>
            <a:r>
              <a:rPr lang="en-GB" sz="2600" dirty="0"/>
              <a:t>and </a:t>
            </a:r>
            <a:r>
              <a:rPr lang="en-GB" sz="2600" b="1" dirty="0">
                <a:solidFill>
                  <a:srgbClr val="7030A0"/>
                </a:solidFill>
              </a:rPr>
              <a:t>glucose</a:t>
            </a:r>
            <a:r>
              <a:rPr lang="en-GB" sz="2600" dirty="0"/>
              <a:t> must be </a:t>
            </a:r>
            <a:r>
              <a:rPr lang="en-GB" sz="2600" b="1" dirty="0">
                <a:solidFill>
                  <a:srgbClr val="7030A0"/>
                </a:solidFill>
              </a:rPr>
              <a:t>delivered</a:t>
            </a:r>
            <a:r>
              <a:rPr lang="en-GB" sz="2600" dirty="0">
                <a:solidFill>
                  <a:srgbClr val="7030A0"/>
                </a:solidFill>
              </a:rPr>
              <a:t> </a:t>
            </a:r>
            <a:r>
              <a:rPr lang="en-GB" sz="2600" dirty="0"/>
              <a:t>to them more </a:t>
            </a:r>
            <a:r>
              <a:rPr lang="en-GB" sz="2600" dirty="0" smtClean="0"/>
              <a:t>quickly</a:t>
            </a:r>
          </a:p>
          <a:p>
            <a:pPr marL="0" indent="0">
              <a:buNone/>
            </a:pPr>
            <a:endParaRPr lang="en-GB" sz="500" dirty="0"/>
          </a:p>
          <a:p>
            <a:r>
              <a:rPr lang="en-GB" sz="2600" dirty="0"/>
              <a:t>Waste </a:t>
            </a:r>
            <a:r>
              <a:rPr lang="en-GB" sz="2600" b="1" dirty="0">
                <a:solidFill>
                  <a:srgbClr val="7030A0"/>
                </a:solidFill>
              </a:rPr>
              <a:t>carbon dioxide </a:t>
            </a:r>
            <a:r>
              <a:rPr lang="en-GB" sz="2600" dirty="0"/>
              <a:t>must be </a:t>
            </a:r>
            <a:r>
              <a:rPr lang="en-GB" sz="2600" b="1" dirty="0">
                <a:solidFill>
                  <a:srgbClr val="7030A0"/>
                </a:solidFill>
              </a:rPr>
              <a:t>removed</a:t>
            </a:r>
            <a:r>
              <a:rPr lang="en-GB" sz="2600" dirty="0"/>
              <a:t> more </a:t>
            </a:r>
            <a:r>
              <a:rPr lang="en-GB" sz="2600" dirty="0" smtClean="0"/>
              <a:t>quickly</a:t>
            </a:r>
          </a:p>
          <a:p>
            <a:pPr marL="0" indent="0">
              <a:buNone/>
            </a:pPr>
            <a:endParaRPr lang="en-GB" sz="1500" dirty="0"/>
          </a:p>
          <a:p>
            <a:pPr marL="0" indent="0">
              <a:buNone/>
            </a:pPr>
            <a:endParaRPr lang="en-GB" sz="600" dirty="0" smtClean="0"/>
          </a:p>
          <a:p>
            <a:pPr marL="0" indent="0" algn="ctr">
              <a:buNone/>
            </a:pPr>
            <a:r>
              <a:rPr lang="en-GB" b="1" dirty="0" smtClean="0">
                <a:solidFill>
                  <a:srgbClr val="0070C0"/>
                </a:solidFill>
              </a:rPr>
              <a:t>This </a:t>
            </a:r>
            <a:r>
              <a:rPr lang="en-GB" b="1" dirty="0">
                <a:solidFill>
                  <a:srgbClr val="0070C0"/>
                </a:solidFill>
              </a:rPr>
              <a:t>is achieved by </a:t>
            </a:r>
            <a:r>
              <a:rPr lang="en-GB" b="1" dirty="0" smtClean="0">
                <a:solidFill>
                  <a:srgbClr val="0070C0"/>
                </a:solidFill>
              </a:rPr>
              <a:t>increasing:</a:t>
            </a:r>
          </a:p>
          <a:p>
            <a:pPr marL="0" indent="0" algn="ctr">
              <a:buNone/>
            </a:pPr>
            <a:r>
              <a:rPr lang="en-GB" dirty="0">
                <a:solidFill>
                  <a:srgbClr val="0070C0"/>
                </a:solidFill>
              </a:rPr>
              <a:t>depth of </a:t>
            </a:r>
            <a:r>
              <a:rPr lang="en-GB" dirty="0" smtClean="0">
                <a:solidFill>
                  <a:srgbClr val="0070C0"/>
                </a:solidFill>
              </a:rPr>
              <a:t>breathing</a:t>
            </a:r>
          </a:p>
          <a:p>
            <a:pPr marL="0" indent="0" algn="ctr">
              <a:buNone/>
            </a:pPr>
            <a:r>
              <a:rPr lang="en-GB" dirty="0" smtClean="0">
                <a:solidFill>
                  <a:srgbClr val="0070C0"/>
                </a:solidFill>
              </a:rPr>
              <a:t>rate </a:t>
            </a:r>
            <a:r>
              <a:rPr lang="en-GB" dirty="0">
                <a:solidFill>
                  <a:srgbClr val="0070C0"/>
                </a:solidFill>
              </a:rPr>
              <a:t>of breathing </a:t>
            </a:r>
            <a:endParaRPr lang="en-GB" dirty="0" smtClean="0">
              <a:solidFill>
                <a:srgbClr val="0070C0"/>
              </a:solidFill>
            </a:endParaRPr>
          </a:p>
          <a:p>
            <a:pPr marL="0" indent="0" algn="ctr">
              <a:buNone/>
            </a:pPr>
            <a:r>
              <a:rPr lang="en-GB" dirty="0" smtClean="0">
                <a:solidFill>
                  <a:srgbClr val="0070C0"/>
                </a:solidFill>
              </a:rPr>
              <a:t>heart </a:t>
            </a:r>
            <a:r>
              <a:rPr lang="en-GB" dirty="0">
                <a:solidFill>
                  <a:srgbClr val="0070C0"/>
                </a:solidFill>
              </a:rPr>
              <a:t>rate</a:t>
            </a:r>
          </a:p>
          <a:p>
            <a:pPr marL="0" indent="0" algn="ctr">
              <a:buNone/>
            </a:pPr>
            <a:endParaRPr lang="en-GB" dirty="0">
              <a:solidFill>
                <a:srgbClr val="0070C0"/>
              </a:solidFill>
            </a:endParaRPr>
          </a:p>
          <a:p>
            <a:pPr marL="0" indent="0">
              <a:buNone/>
            </a:pPr>
            <a:endParaRPr lang="en-GB" dirty="0"/>
          </a:p>
        </p:txBody>
      </p:sp>
    </p:spTree>
    <p:extLst>
      <p:ext uri="{BB962C8B-B14F-4D97-AF65-F5344CB8AC3E}">
        <p14:creationId xmlns:p14="http://schemas.microsoft.com/office/powerpoint/2010/main" val="3723122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3"/>
          <p:cNvSpPr txBox="1">
            <a:spLocks noChangeArrowheads="1"/>
          </p:cNvSpPr>
          <p:nvPr/>
        </p:nvSpPr>
        <p:spPr bwMode="auto">
          <a:xfrm>
            <a:off x="179512" y="4087664"/>
            <a:ext cx="871296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Aft>
                <a:spcPts val="1200"/>
              </a:spcAft>
              <a:buFont typeface="Arial" pitchFamily="34" charset="0"/>
              <a:buChar char="•"/>
            </a:pPr>
            <a:r>
              <a:rPr lang="en-GB" sz="2800" dirty="0">
                <a:latin typeface="+mj-lt"/>
                <a:cs typeface="Calibri" pitchFamily="34" charset="0"/>
              </a:rPr>
              <a:t>Inside each cell is a </a:t>
            </a:r>
            <a:r>
              <a:rPr lang="en-GB" sz="2800" b="1" dirty="0" smtClean="0">
                <a:latin typeface="+mj-lt"/>
                <a:cs typeface="Calibri" pitchFamily="34" charset="0"/>
              </a:rPr>
              <a:t>nucleus</a:t>
            </a:r>
            <a:r>
              <a:rPr lang="en-GB" sz="2800" dirty="0" smtClean="0">
                <a:latin typeface="+mj-lt"/>
                <a:cs typeface="Calibri" pitchFamily="34" charset="0"/>
              </a:rPr>
              <a:t>.</a:t>
            </a:r>
          </a:p>
          <a:p>
            <a:pPr marL="342900" indent="-342900" eaLnBrk="1" hangingPunct="1">
              <a:spcAft>
                <a:spcPts val="1200"/>
              </a:spcAft>
              <a:buFont typeface="Arial" pitchFamily="34" charset="0"/>
              <a:buChar char="•"/>
            </a:pPr>
            <a:r>
              <a:rPr lang="en-GB" sz="2800" dirty="0" smtClean="0">
                <a:latin typeface="+mj-lt"/>
                <a:cs typeface="Calibri" pitchFamily="34" charset="0"/>
              </a:rPr>
              <a:t>Inside the human </a:t>
            </a:r>
            <a:r>
              <a:rPr lang="en-GB" sz="2800" dirty="0">
                <a:latin typeface="+mj-lt"/>
                <a:cs typeface="Calibri" pitchFamily="34" charset="0"/>
              </a:rPr>
              <a:t>nucleus are </a:t>
            </a:r>
            <a:r>
              <a:rPr lang="en-GB" sz="2800" b="1" dirty="0">
                <a:latin typeface="+mj-lt"/>
                <a:cs typeface="Calibri" pitchFamily="34" charset="0"/>
              </a:rPr>
              <a:t>46</a:t>
            </a:r>
            <a:r>
              <a:rPr lang="en-GB" sz="2800" dirty="0">
                <a:latin typeface="+mj-lt"/>
                <a:cs typeface="Calibri" pitchFamily="34" charset="0"/>
              </a:rPr>
              <a:t> </a:t>
            </a:r>
            <a:r>
              <a:rPr lang="en-GB" sz="2800" b="1" dirty="0" smtClean="0">
                <a:latin typeface="+mj-lt"/>
                <a:cs typeface="Calibri" pitchFamily="34" charset="0"/>
              </a:rPr>
              <a:t>chromosomes </a:t>
            </a:r>
            <a:r>
              <a:rPr lang="en-GB" sz="2800" dirty="0" smtClean="0">
                <a:latin typeface="+mj-lt"/>
                <a:cs typeface="Calibri" pitchFamily="34" charset="0"/>
              </a:rPr>
              <a:t>(two sets of </a:t>
            </a:r>
            <a:r>
              <a:rPr lang="en-GB" sz="2800" b="1" dirty="0" smtClean="0">
                <a:latin typeface="+mj-lt"/>
                <a:cs typeface="Calibri" pitchFamily="34" charset="0"/>
              </a:rPr>
              <a:t>23</a:t>
            </a:r>
            <a:r>
              <a:rPr lang="en-GB" sz="2800" dirty="0" smtClean="0">
                <a:latin typeface="+mj-lt"/>
                <a:cs typeface="Calibri" pitchFamily="34" charset="0"/>
              </a:rPr>
              <a:t>, one set from Mum, one set from Dad).</a:t>
            </a:r>
            <a:endParaRPr lang="en-GB" sz="2800" dirty="0">
              <a:latin typeface="+mj-lt"/>
              <a:cs typeface="Calibri" pitchFamily="34" charset="0"/>
            </a:endParaRPr>
          </a:p>
          <a:p>
            <a:pPr marL="342900" indent="-342900" eaLnBrk="1" hangingPunct="1">
              <a:spcAft>
                <a:spcPts val="1200"/>
              </a:spcAft>
              <a:buFont typeface="Arial" pitchFamily="34" charset="0"/>
              <a:buChar char="•"/>
            </a:pPr>
            <a:r>
              <a:rPr lang="en-GB" sz="2800" dirty="0" smtClean="0">
                <a:latin typeface="+mj-lt"/>
                <a:cs typeface="Calibri" pitchFamily="34" charset="0"/>
              </a:rPr>
              <a:t>Chromosomes are made from </a:t>
            </a:r>
            <a:r>
              <a:rPr lang="en-GB" sz="2800" b="1" dirty="0" smtClean="0">
                <a:latin typeface="+mj-lt"/>
                <a:cs typeface="Calibri" pitchFamily="34" charset="0"/>
              </a:rPr>
              <a:t>DNA</a:t>
            </a:r>
            <a:r>
              <a:rPr lang="en-GB" sz="2800" dirty="0" smtClean="0">
                <a:latin typeface="+mj-lt"/>
                <a:cs typeface="Calibri" pitchFamily="34" charset="0"/>
              </a:rPr>
              <a:t>.</a:t>
            </a:r>
            <a:endParaRPr lang="en-GB" sz="2800" b="1" dirty="0">
              <a:latin typeface="+mj-lt"/>
              <a:cs typeface="Calibri" pitchFamily="34" charset="0"/>
            </a:endParaRPr>
          </a:p>
          <a:p>
            <a:pPr marL="342900" indent="-342900" eaLnBrk="1" hangingPunct="1">
              <a:spcAft>
                <a:spcPts val="1200"/>
              </a:spcAft>
              <a:buFont typeface="Arial" pitchFamily="34" charset="0"/>
              <a:buChar char="•"/>
            </a:pPr>
            <a:r>
              <a:rPr lang="en-GB" sz="2800" dirty="0" smtClean="0">
                <a:latin typeface="+mj-lt"/>
                <a:cs typeface="Calibri" pitchFamily="34" charset="0"/>
              </a:rPr>
              <a:t>A section of DNA is called a </a:t>
            </a:r>
            <a:r>
              <a:rPr lang="en-GB" sz="2800" b="1" dirty="0" smtClean="0">
                <a:latin typeface="+mj-lt"/>
                <a:cs typeface="Calibri" pitchFamily="34" charset="0"/>
              </a:rPr>
              <a:t>gene</a:t>
            </a:r>
            <a:r>
              <a:rPr lang="en-GB" sz="2800" dirty="0" smtClean="0">
                <a:latin typeface="+mj-lt"/>
                <a:cs typeface="Calibri" pitchFamily="34" charset="0"/>
              </a:rPr>
              <a:t>.</a:t>
            </a:r>
            <a:endParaRPr lang="en-GB" sz="2800" dirty="0">
              <a:latin typeface="+mj-lt"/>
              <a:cs typeface="Calibri" pitchFamily="34" charset="0"/>
            </a:endParaRPr>
          </a:p>
        </p:txBody>
      </p:sp>
      <p:pic>
        <p:nvPicPr>
          <p:cNvPr id="3" name="Picture 2" descr="chromosome, showing gene as section of 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83868"/>
            <a:ext cx="8424936" cy="3255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79512" y="260648"/>
            <a:ext cx="8712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800" b="1" dirty="0" smtClean="0">
                <a:latin typeface="+mj-lt"/>
                <a:cs typeface="Calibri" pitchFamily="34" charset="0"/>
              </a:rPr>
              <a:t>Where is the genetic information in a cell?</a:t>
            </a:r>
            <a:endParaRPr lang="en-GB" sz="2800" b="1" dirty="0">
              <a:latin typeface="+mj-lt"/>
              <a:cs typeface="Calibri" pitchFamily="34" charset="0"/>
            </a:endParaRPr>
          </a:p>
        </p:txBody>
      </p:sp>
    </p:spTree>
    <p:extLst>
      <p:ext uri="{BB962C8B-B14F-4D97-AF65-F5344CB8AC3E}">
        <p14:creationId xmlns:p14="http://schemas.microsoft.com/office/powerpoint/2010/main" val="1205812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14" y="0"/>
            <a:ext cx="821783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4528" y="3429000"/>
            <a:ext cx="8640960" cy="3108543"/>
          </a:xfrm>
          <a:prstGeom prst="rect">
            <a:avLst/>
          </a:prstGeom>
          <a:noFill/>
        </p:spPr>
        <p:txBody>
          <a:bodyPr wrap="square" rtlCol="0">
            <a:spAutoFit/>
          </a:bodyPr>
          <a:lstStyle/>
          <a:p>
            <a:pPr lvl="1"/>
            <a:r>
              <a:rPr lang="en-GB" sz="3200" dirty="0" smtClean="0">
                <a:latin typeface="+mj-lt"/>
              </a:rPr>
              <a:t>The </a:t>
            </a:r>
            <a:r>
              <a:rPr lang="en-GB" sz="3200" dirty="0">
                <a:latin typeface="+mj-lt"/>
              </a:rPr>
              <a:t>genetic material is </a:t>
            </a:r>
            <a:r>
              <a:rPr lang="en-GB" sz="3200" dirty="0" smtClean="0">
                <a:latin typeface="+mj-lt"/>
              </a:rPr>
              <a:t>copied</a:t>
            </a:r>
          </a:p>
          <a:p>
            <a:pPr lvl="1"/>
            <a:r>
              <a:rPr lang="en-GB" sz="3200" dirty="0" smtClean="0">
                <a:latin typeface="+mj-lt"/>
              </a:rPr>
              <a:t>The </a:t>
            </a:r>
            <a:r>
              <a:rPr lang="en-GB" sz="3200" dirty="0">
                <a:latin typeface="+mj-lt"/>
              </a:rPr>
              <a:t>cell divides once to form </a:t>
            </a:r>
            <a:r>
              <a:rPr lang="en-GB" sz="3200" b="1" dirty="0">
                <a:latin typeface="+mj-lt"/>
              </a:rPr>
              <a:t>two genetically identical </a:t>
            </a:r>
            <a:r>
              <a:rPr lang="en-GB" sz="3200" dirty="0">
                <a:latin typeface="+mj-lt"/>
              </a:rPr>
              <a:t>body cells</a:t>
            </a:r>
          </a:p>
          <a:p>
            <a:pPr>
              <a:spcAft>
                <a:spcPts val="1200"/>
              </a:spcAft>
            </a:pPr>
            <a:endParaRPr lang="en-GB" sz="2000" dirty="0" smtClean="0">
              <a:latin typeface="+mj-lt"/>
            </a:endParaRPr>
          </a:p>
          <a:p>
            <a:pPr>
              <a:spcAft>
                <a:spcPts val="1200"/>
              </a:spcAft>
            </a:pPr>
            <a:r>
              <a:rPr lang="en-GB" sz="3600" dirty="0" smtClean="0">
                <a:latin typeface="+mj-lt"/>
              </a:rPr>
              <a:t>Mitosis is used for </a:t>
            </a:r>
            <a:r>
              <a:rPr lang="en-GB" sz="3600" b="1" dirty="0" smtClean="0">
                <a:solidFill>
                  <a:srgbClr val="0070C0"/>
                </a:solidFill>
                <a:latin typeface="+mj-lt"/>
              </a:rPr>
              <a:t>growth</a:t>
            </a:r>
            <a:r>
              <a:rPr lang="en-GB" sz="3600" dirty="0" smtClean="0">
                <a:latin typeface="+mj-lt"/>
              </a:rPr>
              <a:t> </a:t>
            </a:r>
            <a:r>
              <a:rPr lang="en-GB" sz="3600" dirty="0">
                <a:latin typeface="+mj-lt"/>
              </a:rPr>
              <a:t>or to </a:t>
            </a:r>
            <a:r>
              <a:rPr lang="en-GB" sz="3600" b="1" dirty="0" smtClean="0">
                <a:solidFill>
                  <a:srgbClr val="0070C0"/>
                </a:solidFill>
                <a:latin typeface="+mj-lt"/>
              </a:rPr>
              <a:t>replace</a:t>
            </a:r>
            <a:r>
              <a:rPr lang="en-GB" sz="3600" dirty="0" smtClean="0">
                <a:solidFill>
                  <a:srgbClr val="0070C0"/>
                </a:solidFill>
                <a:latin typeface="+mj-lt"/>
              </a:rPr>
              <a:t> </a:t>
            </a:r>
            <a:r>
              <a:rPr lang="en-GB" sz="3600" b="1" dirty="0">
                <a:solidFill>
                  <a:srgbClr val="0070C0"/>
                </a:solidFill>
                <a:latin typeface="+mj-lt"/>
              </a:rPr>
              <a:t>cells</a:t>
            </a:r>
            <a:r>
              <a:rPr lang="en-GB" sz="3600" dirty="0">
                <a:latin typeface="+mj-lt"/>
              </a:rPr>
              <a:t>.</a:t>
            </a:r>
          </a:p>
          <a:p>
            <a:pPr>
              <a:spcAft>
                <a:spcPts val="1200"/>
              </a:spcAft>
            </a:pPr>
            <a:endParaRPr lang="en-GB" sz="2400" dirty="0">
              <a:latin typeface="+mj-lt"/>
            </a:endParaRPr>
          </a:p>
        </p:txBody>
      </p:sp>
      <p:sp>
        <p:nvSpPr>
          <p:cNvPr id="3" name="TextBox 2"/>
          <p:cNvSpPr txBox="1"/>
          <p:nvPr/>
        </p:nvSpPr>
        <p:spPr>
          <a:xfrm>
            <a:off x="274528" y="404664"/>
            <a:ext cx="1895968" cy="769441"/>
          </a:xfrm>
          <a:prstGeom prst="rect">
            <a:avLst/>
          </a:prstGeom>
          <a:noFill/>
        </p:spPr>
        <p:txBody>
          <a:bodyPr wrap="none" rtlCol="0">
            <a:spAutoFit/>
          </a:bodyPr>
          <a:lstStyle/>
          <a:p>
            <a:r>
              <a:rPr lang="en-GB" sz="4400" b="1" dirty="0" smtClean="0">
                <a:latin typeface="+mj-lt"/>
              </a:rPr>
              <a:t>Mitosis</a:t>
            </a:r>
            <a:endParaRPr lang="en-GB" sz="3600" b="1" dirty="0" smtClean="0">
              <a:latin typeface="+mj-lt"/>
            </a:endParaRPr>
          </a:p>
        </p:txBody>
      </p:sp>
    </p:spTree>
    <p:extLst>
      <p:ext uri="{BB962C8B-B14F-4D97-AF65-F5344CB8AC3E}">
        <p14:creationId xmlns:p14="http://schemas.microsoft.com/office/powerpoint/2010/main" val="4051533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romosomes divide, similar chromosomes pair up, sections of DNA get swapped, pairs of chromosomes divide,  chromosomes divi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7" y="116631"/>
            <a:ext cx="5508104" cy="65988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79512" y="188640"/>
            <a:ext cx="5184576" cy="6264696"/>
          </a:xfrm>
        </p:spPr>
        <p:txBody>
          <a:bodyPr>
            <a:normAutofit/>
          </a:bodyPr>
          <a:lstStyle/>
          <a:p>
            <a:pPr marL="0" indent="0">
              <a:buNone/>
            </a:pPr>
            <a:r>
              <a:rPr lang="en-GB" sz="4000" b="1" dirty="0" smtClean="0"/>
              <a:t>Meiosis</a:t>
            </a:r>
          </a:p>
          <a:p>
            <a:pPr marL="0" indent="0">
              <a:buNone/>
            </a:pPr>
            <a:r>
              <a:rPr lang="en-GB" dirty="0" smtClean="0"/>
              <a:t>Forms gametes (sex cells). </a:t>
            </a:r>
          </a:p>
          <a:p>
            <a:pPr marL="0" indent="0">
              <a:buNone/>
            </a:pPr>
            <a:endParaRPr lang="en-GB" dirty="0"/>
          </a:p>
          <a:p>
            <a:pPr marL="0" indent="0">
              <a:buNone/>
            </a:pPr>
            <a:r>
              <a:rPr lang="en-GB" dirty="0" smtClean="0"/>
              <a:t>The cell </a:t>
            </a:r>
            <a:r>
              <a:rPr lang="en-GB" b="1" dirty="0" smtClean="0"/>
              <a:t>divides twice </a:t>
            </a:r>
            <a:r>
              <a:rPr lang="en-GB" dirty="0" smtClean="0"/>
              <a:t>to form four gametes.</a:t>
            </a:r>
          </a:p>
          <a:p>
            <a:pPr marL="0" indent="0">
              <a:buNone/>
            </a:pPr>
            <a:endParaRPr lang="en-GB" dirty="0"/>
          </a:p>
          <a:p>
            <a:pPr marL="0" indent="0">
              <a:spcBef>
                <a:spcPts val="0"/>
              </a:spcBef>
              <a:buNone/>
            </a:pPr>
            <a:r>
              <a:rPr lang="en-GB" dirty="0" smtClean="0"/>
              <a:t>Each daughter cell </a:t>
            </a:r>
          </a:p>
          <a:p>
            <a:pPr marL="0" indent="0">
              <a:spcBef>
                <a:spcPts val="0"/>
              </a:spcBef>
              <a:buNone/>
            </a:pPr>
            <a:r>
              <a:rPr lang="en-GB" dirty="0" smtClean="0"/>
              <a:t>contains </a:t>
            </a:r>
            <a:r>
              <a:rPr lang="en-GB" b="1" dirty="0" smtClean="0"/>
              <a:t>half of the chromosomes </a:t>
            </a:r>
            <a:r>
              <a:rPr lang="en-GB" dirty="0" smtClean="0"/>
              <a:t>of </a:t>
            </a:r>
          </a:p>
          <a:p>
            <a:pPr marL="0" indent="0">
              <a:spcBef>
                <a:spcPts val="0"/>
              </a:spcBef>
              <a:buNone/>
            </a:pPr>
            <a:r>
              <a:rPr lang="en-GB" dirty="0" smtClean="0"/>
              <a:t>the original cell.</a:t>
            </a:r>
            <a:endParaRPr lang="en-GB" sz="4000" b="1" dirty="0"/>
          </a:p>
        </p:txBody>
      </p:sp>
    </p:spTree>
    <p:extLst>
      <p:ext uri="{BB962C8B-B14F-4D97-AF65-F5344CB8AC3E}">
        <p14:creationId xmlns:p14="http://schemas.microsoft.com/office/powerpoint/2010/main" val="3723122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239"/>
            <a:ext cx="8229600" cy="856952"/>
          </a:xfrm>
        </p:spPr>
        <p:txBody>
          <a:bodyPr/>
          <a:lstStyle/>
          <a:p>
            <a:r>
              <a:rPr lang="en-GB" b="1" dirty="0" smtClean="0"/>
              <a:t>Stem Cells</a:t>
            </a:r>
            <a:endParaRPr lang="en-GB" b="1"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8" t="10635" r="2472" b="13103"/>
          <a:stretch/>
        </p:blipFill>
        <p:spPr bwMode="auto">
          <a:xfrm>
            <a:off x="0" y="3064480"/>
            <a:ext cx="6228184" cy="37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819467"/>
            <a:ext cx="8568952" cy="4533815"/>
          </a:xfrm>
        </p:spPr>
        <p:txBody>
          <a:bodyPr>
            <a:normAutofit/>
          </a:bodyPr>
          <a:lstStyle/>
          <a:p>
            <a:pPr marL="0" indent="0">
              <a:buNone/>
            </a:pPr>
            <a:r>
              <a:rPr lang="en-GB" sz="2800" b="1" dirty="0" smtClean="0">
                <a:solidFill>
                  <a:srgbClr val="7030A0"/>
                </a:solidFill>
                <a:latin typeface="+mj-lt"/>
              </a:rPr>
              <a:t>Unspecialised</a:t>
            </a:r>
            <a:r>
              <a:rPr lang="en-GB" sz="2800" dirty="0" smtClean="0">
                <a:latin typeface="+mj-lt"/>
              </a:rPr>
              <a:t> - they can become any type of cell in the human body.</a:t>
            </a:r>
          </a:p>
          <a:p>
            <a:pPr marL="0" indent="0">
              <a:buNone/>
            </a:pPr>
            <a:endParaRPr lang="en-GB" sz="1400" dirty="0">
              <a:latin typeface="+mj-lt"/>
            </a:endParaRPr>
          </a:p>
          <a:p>
            <a:pPr marL="0" indent="0">
              <a:buNone/>
            </a:pPr>
            <a:r>
              <a:rPr lang="en-GB" sz="2800" dirty="0" smtClean="0">
                <a:latin typeface="+mj-lt"/>
              </a:rPr>
              <a:t>As the cells of an embryo divide (by mitosis) and the embryo develops, the cells become </a:t>
            </a:r>
            <a:r>
              <a:rPr lang="en-GB" sz="2800" b="1" dirty="0" smtClean="0">
                <a:solidFill>
                  <a:srgbClr val="7030A0"/>
                </a:solidFill>
                <a:latin typeface="+mj-lt"/>
              </a:rPr>
              <a:t>differentiated</a:t>
            </a:r>
            <a:r>
              <a:rPr lang="en-GB" sz="2800" dirty="0" smtClean="0">
                <a:latin typeface="+mj-lt"/>
              </a:rPr>
              <a:t>.</a:t>
            </a:r>
          </a:p>
          <a:p>
            <a:pPr marL="0" indent="0">
              <a:buNone/>
            </a:pPr>
            <a:endParaRPr lang="en-GB" sz="2800" dirty="0">
              <a:latin typeface="+mj-lt"/>
            </a:endParaRPr>
          </a:p>
        </p:txBody>
      </p:sp>
    </p:spTree>
    <p:extLst>
      <p:ext uri="{BB962C8B-B14F-4D97-AF65-F5344CB8AC3E}">
        <p14:creationId xmlns:p14="http://schemas.microsoft.com/office/powerpoint/2010/main" val="3524922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normAutofit/>
          </a:bodyPr>
          <a:lstStyle/>
          <a:p>
            <a:pPr marL="0" indent="0">
              <a:buNone/>
            </a:pPr>
            <a:r>
              <a:rPr lang="en-GB" b="1" dirty="0">
                <a:solidFill>
                  <a:srgbClr val="7030A0"/>
                </a:solidFill>
              </a:rPr>
              <a:t>Stem cells </a:t>
            </a:r>
            <a:r>
              <a:rPr lang="en-GB" dirty="0" smtClean="0"/>
              <a:t>can be </a:t>
            </a:r>
            <a:r>
              <a:rPr lang="en-GB" dirty="0"/>
              <a:t>used in new treatments </a:t>
            </a:r>
            <a:r>
              <a:rPr lang="en-GB" dirty="0" smtClean="0"/>
              <a:t>for </a:t>
            </a:r>
            <a:r>
              <a:rPr lang="en-GB" b="1" dirty="0" smtClean="0">
                <a:solidFill>
                  <a:srgbClr val="7030A0"/>
                </a:solidFill>
              </a:rPr>
              <a:t>Parkinson's </a:t>
            </a:r>
            <a:r>
              <a:rPr lang="en-GB" b="1" dirty="0">
                <a:solidFill>
                  <a:srgbClr val="7030A0"/>
                </a:solidFill>
              </a:rPr>
              <a:t>disease </a:t>
            </a:r>
            <a:r>
              <a:rPr lang="en-GB" dirty="0"/>
              <a:t>and </a:t>
            </a:r>
            <a:r>
              <a:rPr lang="en-GB" b="1" dirty="0">
                <a:solidFill>
                  <a:srgbClr val="7030A0"/>
                </a:solidFill>
              </a:rPr>
              <a:t>paralysis</a:t>
            </a:r>
            <a:r>
              <a:rPr lang="en-GB" dirty="0"/>
              <a:t>. </a:t>
            </a:r>
            <a:endParaRPr lang="en-GB" dirty="0" smtClean="0"/>
          </a:p>
          <a:p>
            <a:pPr marL="0" indent="0">
              <a:buNone/>
            </a:pPr>
            <a:endParaRPr lang="en-GB" dirty="0" smtClean="0"/>
          </a:p>
          <a:p>
            <a:pPr marL="0" indent="0">
              <a:buNone/>
            </a:pPr>
            <a:r>
              <a:rPr lang="en-GB" dirty="0" smtClean="0"/>
              <a:t>			Can be harvested from </a:t>
            </a:r>
            <a:r>
              <a:rPr lang="en-GB" dirty="0"/>
              <a:t>inside </a:t>
            </a:r>
            <a:r>
              <a:rPr lang="en-GB" dirty="0" smtClean="0"/>
              <a:t>				</a:t>
            </a:r>
            <a:r>
              <a:rPr lang="en-GB" b="1" dirty="0" smtClean="0">
                <a:solidFill>
                  <a:srgbClr val="7030A0"/>
                </a:solidFill>
              </a:rPr>
              <a:t>embryos, umbilical cords</a:t>
            </a:r>
            <a:r>
              <a:rPr lang="en-GB" b="1" dirty="0" smtClean="0"/>
              <a:t> </a:t>
            </a:r>
            <a:r>
              <a:rPr lang="en-GB" dirty="0" smtClean="0"/>
              <a:t>and 				</a:t>
            </a:r>
            <a:r>
              <a:rPr lang="en-GB" b="1" dirty="0" smtClean="0">
                <a:solidFill>
                  <a:srgbClr val="7030A0"/>
                </a:solidFill>
              </a:rPr>
              <a:t>bone </a:t>
            </a:r>
            <a:r>
              <a:rPr lang="en-GB" b="1" dirty="0">
                <a:solidFill>
                  <a:srgbClr val="7030A0"/>
                </a:solidFill>
              </a:rPr>
              <a:t>marrow</a:t>
            </a:r>
            <a:r>
              <a:rPr lang="en-GB" dirty="0"/>
              <a:t>. </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There </a:t>
            </a:r>
            <a:r>
              <a:rPr lang="en-GB" dirty="0"/>
              <a:t>are </a:t>
            </a:r>
            <a:r>
              <a:rPr lang="en-GB" b="1" dirty="0">
                <a:solidFill>
                  <a:srgbClr val="7030A0"/>
                </a:solidFill>
              </a:rPr>
              <a:t>social</a:t>
            </a:r>
            <a:r>
              <a:rPr lang="en-GB" dirty="0">
                <a:solidFill>
                  <a:srgbClr val="7030A0"/>
                </a:solidFill>
              </a:rPr>
              <a:t> </a:t>
            </a:r>
            <a:r>
              <a:rPr lang="en-GB" dirty="0"/>
              <a:t>and </a:t>
            </a:r>
            <a:r>
              <a:rPr lang="en-GB" b="1" dirty="0">
                <a:solidFill>
                  <a:srgbClr val="7030A0"/>
                </a:solidFill>
              </a:rPr>
              <a:t>ethical</a:t>
            </a:r>
            <a:r>
              <a:rPr lang="en-GB" dirty="0"/>
              <a:t> issues concerning the use of human embryonic stem </a:t>
            </a:r>
            <a:r>
              <a:rPr lang="en-GB" dirty="0" smtClean="0"/>
              <a:t>cells.</a:t>
            </a:r>
          </a:p>
          <a:p>
            <a:pPr marL="0" indent="0">
              <a:buNone/>
            </a:pPr>
            <a:endParaRPr lang="en-GB" dirty="0"/>
          </a:p>
          <a:p>
            <a:pPr marL="0" indent="0">
              <a:buNone/>
            </a:pPr>
            <a:endParaRPr lang="en-GB" dirty="0"/>
          </a:p>
        </p:txBody>
      </p:sp>
      <p:pic>
        <p:nvPicPr>
          <p:cNvPr id="3074" name="Picture 2" descr="http://fc05.deviantart.net/fs40/i/2009/041/3/0/Bone_Marrow_by_RobbieDaKid.jpg"/>
          <p:cNvPicPr>
            <a:picLocks noChangeAspect="1" noChangeArrowheads="1"/>
          </p:cNvPicPr>
          <p:nvPr/>
        </p:nvPicPr>
        <p:blipFill rotWithShape="1">
          <a:blip r:embed="rId2">
            <a:extLst>
              <a:ext uri="{28A0092B-C50C-407E-A947-70E740481C1C}">
                <a14:useLocalDpi xmlns:a14="http://schemas.microsoft.com/office/drawing/2010/main" val="0"/>
              </a:ext>
            </a:extLst>
          </a:blip>
          <a:srcRect b="3605"/>
          <a:stretch/>
        </p:blipFill>
        <p:spPr bwMode="auto">
          <a:xfrm>
            <a:off x="1" y="1340768"/>
            <a:ext cx="2651468" cy="33123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ontent.everydayhealth.com/wte3.0/gcms/yourbaby_week2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35" b="98413" l="4762" r="96508"/>
                    </a14:imgEffect>
                  </a14:imgLayer>
                </a14:imgProps>
              </a:ext>
              <a:ext uri="{28A0092B-C50C-407E-A947-70E740481C1C}">
                <a14:useLocalDpi xmlns:a14="http://schemas.microsoft.com/office/drawing/2010/main" val="0"/>
              </a:ext>
            </a:extLst>
          </a:blip>
          <a:srcRect/>
          <a:stretch/>
        </p:blipFill>
        <p:spPr bwMode="auto">
          <a:xfrm rot="1353545">
            <a:off x="6406647" y="2870155"/>
            <a:ext cx="2456753" cy="245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22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49"/>
            <a:ext cx="8229600" cy="850106"/>
          </a:xfrm>
        </p:spPr>
        <p:txBody>
          <a:bodyPr>
            <a:normAutofit/>
          </a:bodyPr>
          <a:lstStyle/>
          <a:p>
            <a:r>
              <a:rPr lang="en-GB" sz="4800" b="1" dirty="0" smtClean="0"/>
              <a:t>Plant cells</a:t>
            </a:r>
            <a:endParaRPr lang="en-GB" sz="4800" b="1" dirty="0"/>
          </a:p>
        </p:txBody>
      </p:sp>
      <p:sp>
        <p:nvSpPr>
          <p:cNvPr id="3" name="Content Placeholder 2"/>
          <p:cNvSpPr>
            <a:spLocks noGrp="1"/>
          </p:cNvSpPr>
          <p:nvPr>
            <p:ph idx="1"/>
          </p:nvPr>
        </p:nvSpPr>
        <p:spPr>
          <a:xfrm>
            <a:off x="179512" y="836712"/>
            <a:ext cx="8640960" cy="4525963"/>
          </a:xfrm>
        </p:spPr>
        <p:txBody>
          <a:bodyPr>
            <a:normAutofit/>
          </a:bodyPr>
          <a:lstStyle/>
          <a:p>
            <a:pPr marL="0" indent="0">
              <a:spcBef>
                <a:spcPts val="0"/>
              </a:spcBef>
              <a:spcAft>
                <a:spcPts val="3000"/>
              </a:spcAft>
              <a:buNone/>
            </a:pPr>
            <a:r>
              <a:rPr lang="en-GB" dirty="0" smtClean="0">
                <a:solidFill>
                  <a:srgbClr val="7030A0"/>
                </a:solidFill>
                <a:latin typeface="+mj-lt"/>
              </a:rPr>
              <a:t>Most plant cells stay </a:t>
            </a:r>
            <a:r>
              <a:rPr lang="en-GB" b="1" dirty="0" smtClean="0">
                <a:solidFill>
                  <a:srgbClr val="7030A0"/>
                </a:solidFill>
                <a:latin typeface="+mj-lt"/>
              </a:rPr>
              <a:t>unspecialised</a:t>
            </a:r>
            <a:r>
              <a:rPr lang="en-GB" dirty="0" smtClean="0">
                <a:solidFill>
                  <a:srgbClr val="7030A0"/>
                </a:solidFill>
                <a:latin typeface="+mj-lt"/>
              </a:rPr>
              <a:t>. </a:t>
            </a:r>
          </a:p>
          <a:p>
            <a:pPr marL="0" indent="0">
              <a:spcBef>
                <a:spcPts val="0"/>
              </a:spcBef>
              <a:spcAft>
                <a:spcPts val="3000"/>
              </a:spcAft>
              <a:buNone/>
            </a:pPr>
            <a:r>
              <a:rPr lang="en-GB" dirty="0" smtClean="0">
                <a:latin typeface="+mj-lt"/>
              </a:rPr>
              <a:t>They can </a:t>
            </a:r>
            <a:r>
              <a:rPr lang="en-GB" b="1" dirty="0" smtClean="0">
                <a:latin typeface="+mj-lt"/>
              </a:rPr>
              <a:t>differentiate</a:t>
            </a:r>
            <a:r>
              <a:rPr lang="en-GB" dirty="0" smtClean="0">
                <a:latin typeface="+mj-lt"/>
              </a:rPr>
              <a:t> all through their lives.</a:t>
            </a:r>
          </a:p>
          <a:p>
            <a:pPr marL="0" indent="0">
              <a:spcBef>
                <a:spcPts val="0"/>
              </a:spcBef>
              <a:spcAft>
                <a:spcPts val="3000"/>
              </a:spcAft>
              <a:buNone/>
            </a:pPr>
            <a:r>
              <a:rPr lang="en-GB" dirty="0" smtClean="0">
                <a:solidFill>
                  <a:srgbClr val="7030A0"/>
                </a:solidFill>
                <a:latin typeface="+mj-lt"/>
              </a:rPr>
              <a:t>Unspecialised cells are made at the </a:t>
            </a:r>
            <a:r>
              <a:rPr lang="en-GB" b="1" dirty="0" smtClean="0">
                <a:solidFill>
                  <a:srgbClr val="7030A0"/>
                </a:solidFill>
                <a:latin typeface="+mj-lt"/>
              </a:rPr>
              <a:t>stems</a:t>
            </a:r>
            <a:r>
              <a:rPr lang="en-GB" dirty="0" smtClean="0">
                <a:solidFill>
                  <a:srgbClr val="7030A0"/>
                </a:solidFill>
                <a:latin typeface="+mj-lt"/>
              </a:rPr>
              <a:t> and </a:t>
            </a:r>
            <a:r>
              <a:rPr lang="en-GB" b="1" dirty="0" smtClean="0">
                <a:solidFill>
                  <a:srgbClr val="7030A0"/>
                </a:solidFill>
                <a:latin typeface="+mj-lt"/>
              </a:rPr>
              <a:t>roots</a:t>
            </a:r>
            <a:r>
              <a:rPr lang="en-GB" dirty="0" smtClean="0">
                <a:solidFill>
                  <a:srgbClr val="7030A0"/>
                </a:solidFill>
                <a:latin typeface="+mj-lt"/>
              </a:rPr>
              <a:t>, where </a:t>
            </a:r>
            <a:r>
              <a:rPr lang="en-GB" b="1" dirty="0" smtClean="0">
                <a:solidFill>
                  <a:srgbClr val="7030A0"/>
                </a:solidFill>
                <a:latin typeface="+mj-lt"/>
              </a:rPr>
              <a:t>mitosis</a:t>
            </a:r>
            <a:r>
              <a:rPr lang="en-GB" dirty="0" smtClean="0">
                <a:solidFill>
                  <a:srgbClr val="7030A0"/>
                </a:solidFill>
                <a:latin typeface="+mj-lt"/>
              </a:rPr>
              <a:t> takes place almost constantly.</a:t>
            </a:r>
          </a:p>
          <a:p>
            <a:pPr marL="0" indent="0">
              <a:spcBef>
                <a:spcPts val="0"/>
              </a:spcBef>
              <a:buNone/>
            </a:pPr>
            <a:r>
              <a:rPr lang="en-GB" dirty="0" smtClean="0">
                <a:latin typeface="+mj-lt"/>
              </a:rPr>
              <a:t>This makes it very </a:t>
            </a:r>
          </a:p>
          <a:p>
            <a:pPr marL="0" indent="0">
              <a:spcBef>
                <a:spcPts val="0"/>
              </a:spcBef>
              <a:spcAft>
                <a:spcPts val="1800"/>
              </a:spcAft>
              <a:buNone/>
            </a:pPr>
            <a:r>
              <a:rPr lang="en-GB" dirty="0" smtClean="0">
                <a:latin typeface="+mj-lt"/>
              </a:rPr>
              <a:t>easy to </a:t>
            </a:r>
            <a:r>
              <a:rPr lang="en-GB" b="1" dirty="0" smtClean="0">
                <a:latin typeface="+mj-lt"/>
              </a:rPr>
              <a:t>clone</a:t>
            </a:r>
            <a:r>
              <a:rPr lang="en-GB" dirty="0" smtClean="0">
                <a:latin typeface="+mj-lt"/>
              </a:rPr>
              <a:t> plants.</a:t>
            </a:r>
          </a:p>
          <a:p>
            <a:pPr marL="0" indent="0">
              <a:buNone/>
            </a:pPr>
            <a:endParaRPr lang="en-GB" dirty="0">
              <a:latin typeface="+mj-lt"/>
            </a:endParaRPr>
          </a:p>
        </p:txBody>
      </p:sp>
      <p:sp>
        <p:nvSpPr>
          <p:cNvPr id="4" name="AutoShape 2" descr="data:image/jpeg;base64,/9j/4AAQSkZJRgABAQAAAQABAAD/2wCEAAkGBhQSERUSEhQVFRUWFBoWGBcVFRQYFRgWFhQVGBgVFBMZHSYfFxkjGRcVIS8iJScpLC0sGCAxNjwqNScrLCkBCQoKDgwOGg8PGi0kHyUsMSwsLCwsKSwsLC4sLCwtLCosLCwsLSksLiwpLCksKSwsLSwpLCwsLCwtLCwpLS0sLP/AABEIALMBGgMBIgACEQEDEQH/xAAcAAEAAgMBAQEAAAAAAAAAAAAABQYCBAcDAQj/xABKEAACAQIDBQQFBwgIBQUAAAABAgMAEQQSIQUGEzFBIlFhcQcjMoGRFEJScoKhsRYzQ1NikrLBFSQ0Y5Ois/BEc4Oj02R0hJTx/8QAGgEBAAMBAQEAAAAAAAAAAAAAAAECBAMFBv/EACsRAAIBAgYBAwMFAQAAAAAAAAABAgMRBBIhMUFRE2FxgQUi8JGhsdHhwf/aAAwDAQACEQMRAD8A7jSlVnae/UeHxbYeZHCBEbir2gC+bR0AzAdnmL89bVDkluCzUrXwW0I5kDxOkiHkyMGHxFbFSBSlKAjdubSkgVWSNZLyJGc0hSxkkSNSLI1xdteVgOtan5XwKWWRsrIju4UOyqsbujdrKL6o3S2niLyO0mhsqzMqgyIVzPlvIjq6Aai5zKDbrUVLgcAzljImbNINMSwyu2dpMoD9h+2+osQD0FVdwbZ3pw4j4jPlUWuWVha8Zk10+gpP/wCisTvZh+B8oznIH4ZsCSHJAykDrqPDUd9aUWxtntkVWjYNfKoxDFXJEis2TPaR7PIM1idfDTPFvgVwpDTDg5mJIxDlmYC7KHD53a3zQT3Wpdg2Zd7cOrmMl84t2RG+ZizIoCra5OZ0Hv8AA2xG+OHKhryWIJ/NS+wEVzIRluEyOpv/AD0rTi2fgI8TwxZZEyNlMkgRWd1ZFVS2XMTGpygXNvHX5Ns3ANw240YjCtGAMQQrgJGmUsH7QCKoK6g31qLsG7gd7YJJRDmyylnULz1RnsLjS5VC3l7rzdReC2LhwyzxDndwVkco2fMc+UNlY2c2NjoQBoBaUqyApSlSBSlKAUpSgFRbbwIJmhKShlyksVASzsURsxPIspA66VKVE7S2RGztI7lc4gTmoF4sQZEAzDmzuFt10trUMGwm3MObWniOYlRaRNSLXA11IuPiO+vSXakK2zSxjMQBd1FywuANdSQRUDDuLGuQcWSyMSAMi9k8MZFsOwhEa3UWU3Og0t54jcaK2eWZzlXKzNwwvCCRqVIyhbWiUkm/XodI1BYp9qRI2R5Y1bKXys6g5Re7WJ5aHXwNeLbwYYAE4iEAjMLyJqLkXGvK6sPsnurR2puyk8zScV0YxZCI8oNjnCliBdhq1gb6jS2ta0G6UMJUNM2Z3IXMYwWfLi2KqLXJtPKbamyA95K7BMybbhBK8RCwZVKqwZgZHVFuo1AzOuvS9fU23AcpE0RDNkW0iatp2RrqdRp4jvqFh3KU5hJIxXPdFUKLKWiJuwW5LCJR4XNulmH3FjTIRLICjhrgIGIXhgLnAzWtGoOtiCdOVmoLPSvlfHcAEkgAC5J0AA5kmrAypWEcobVSDYkaEHVSQRp1BBBFZ0ApSlAKUpQCuPb7jiY7E2NirRqrDoyQxn3i7MCPOuwGuIT4riySS/rJHkH1Wclf8uWsWNlaCXqcqrsjU2fPqXXNFKpyuY2ZGDc/aUgspFiL3uDVhwe+mNj04wkHdNGrH95Mh+N6rGPiZSJkF2UWdRzePmQP2l5r7x1rbgnV1DKbqRcEd1ecqs4axehwzNbF+2X6TUNlxURj/vIyZI/NlsHX4EDvq54bFJIoeNldGF1ZSCpHeCNDXEa3dibclwb54dUJvJCTZH72U8kk/a5Hk3QjXRxutqn6nWNXs6ltvYYxBjJdkMb5gVAzdLgNzXl32PUHS2km6ICleK1hC8CWSMFI3CAahbswC2ued+mpOntBjtBMPJhTeNlluWeSPhvZVUsqa8VGzdk21B1GhrDDbpYj5QzyyqYzJnIV37RHGKMUyjUF4zlLMOxobAAehvwdzPD7i2dg0rNG+UuLDOzCUyWDm7KoYL1JOvnSLcNBGVWZu0rRs2VWvGVjXKM17MOEva6a2A0y+GA3MnCESy5iEky+te3GIhyTdlEsbo5N8xBIN2JJrYxe78qwQQIqsBiZWYcWREMbpiipdlGb2njNrHtAeYWBJ4nYMU0jSFr3ujBcuhEcsRF+YNpT8K1YN0kDhnkLucvzI1uI3wzCyAdOBGCf2unZAjMRufisy5Zl0N8+Z1a5Y5yRka5YEcmXlrmFrSWyt2GhxCy3UqqOli8hYcRMJcjNe93gkJ1+ffnenwCb2dgRDGsYJIXqbX1JPTzrZpSrgUpSgFKXpQClKUB8NVE7tzPNLISqD5QHUlnZnVZsPIoZeQVeE1rHm3ze1mt9VufC4zjF1d8nFuEvDk4YmgAHLNYxGcnW+g6gVVgjdnbm4iO2d427dwpeTLG2WIcZMqpmcGNjY2Jzm7XuW823GnMLxtIrlgy2kdsuZo8vyjsIvrL62IJ1PaJ1pJhdpNBIshkJZWFo/k6txDGwujM5HBzEc8rctLXFbUw2gqOkaG5zlGBw+VdMRYG7XLFuCeR56nnVbLokkNtbuNiJAxYZBHlykuBnyTANYaaGRT9m/MCvPa+7cs7o4mytDGvC0BBmDq7NISpOU8OMdkg2LjrWxsvDYlXfO7OpEgXiGMgESeqPYAOqHXy6GouJMfZPz99L5mwluJePNny/oLcSwXtanl2bT8EGg27GJlMq2EYuAWdyTKQ2I9YQQ6hu3EfZN8oAKkDJMvsKSPCSL+dlaQO9mb1iiUHIzMb5cgynwvoeR05cHj1CMGldhFmtnw49c8EoYEWAyqwjtoRc9RezC4TaDe2XTQjMPk/EIVsWYwxu30sP1P8AFUL2JMcFupKYQzqmctcxSSSleH63LEzjMQFLow56oOtiE+5M7B0bE542haMq2c3LRmzNr+ueRvLKOlehhx6q73KkWKpaExks0xdnVQWNhwzob6aXNwZPdHHPLHIzNKy8W0Zl4Wcpwor6xdkjiGTUX7ulqJIg+bF3eMMvE7ILcbOFLkHiSo8Y1tcIoYch7R7zU9SlXSsBSlKkClKUBr7QJ4UmXnka3nlNq4fg/wA2n1F/hFd3NcSxeB4EssB/RSFR9T2oz74yv315+Oj9qZxrbHlUeRwHuPzTnUfQc8yPA/78ZCsZIwwKnkf93B6GvMi7b7GdMypWnhJCh4bdOR872HgCAbeRHQX3KiSsw1YmN0dv/JMQMx9TMwWQdFc2VJfDWyN4ZT82ut1wqSIMCp5MCD5EWNde3R2g0+Cw8r6s0S5j3uBlY+9gTXq4Ko5RcXwaKUrqxL0pSt52FKUoBSlKAVWN4dpnjLHd1w8QDYl43ZGXODwgWXtBBlLPlIIBQ+zmqz1UtjbJ4hn4k86zcd2lRJOGFLG0ZUKAWQxKmViTcC3MECGCVj3bgIDK02ouGXFYnUHkQRJrX07FlX81iph4SiOVffmUOf36jW3Vnw6/1HFSKMxYwy8N42vzCMULQ99hdeegvescJvBiQwjkEXEPKOXNh3b/AJTgyRzH6rDxtVQSfynFx+3FHOvfCxjf/ClOX/uV6Q7yQlgjloXOgSZTGSe5C3Zf7JNYflIqf2iOXD+Migx/4yFkA+sRW/6uaP5kkbD9l0YfeCKsDYqs4neGeOU5kXhcUpcJJmVFkgVpGa9iMskh5C2S9yL23fyfMVzhJTF/dteSD3RkgxjwRlHgaDb5i0xacHpxAc+HP/VsOH5OF8CahghY95MS5kIUZSrOoMUoYIkTEW5dp2GhI0sdDyr0wm8mLklMQiRLyZMzq7ZB6yxcK/azKgYXyc+twatytfUV9pYFMwu9OJzx5kW0kqgrw3zorRYZgouQDrJISdSMvskBiuxtTeidMU0McYYaKCUfQlFbMWDarckeyBpzJBAtdKWfYKiN4MS00UTBU9fka0Ul5VWSdGdCSQierQkG/t89VzZS73SriXjMY4StYtkcFFEsSFmIY3BV2YXVdBcZhci2UqbAqMW9Uz/oiBZGBySgktJGGjsRoyq2c35hwBqr2xG9GKXg5407bR5ssctwJEjORVZhdlLPc3vYXCmzWuFKiz7ApSlWApSlAKUpQCqP6Rd3SwGMiF2RcsqgatECSHA6shLG3VWbmQBV4pVJwU4uLIaurM4YrX1Go7xy91Ks29e5bYdmmw6F4CczRqLtETqSijVouthqvS6+zWEkDC4IIPIg3HxrwqtKVN2ZjlFxZ5YqDMLjmOWtrjQlb9L2BB6EKelMNNcWPO172tcXIvboQQQw6EHpYn2rWnSxvewJuT0RrAZz3oQArjuCsNVqsdVlYWuh7TTZFLH5oJ+HQV2LdfZxw+Dghb2kiQN9fKC/+YmudbjbDOLnErC0OHk7QuDmnSxWMW5qhs5PInIBftW6zXqYOk4RcnyaKUbK7FKUrcdRWltbbMOGjMs7hEGlzzJ6KqjVm8ACa3aq2I3DTEzmfHO2IIJEcWqQRIT7IQG7MbDMzHU9AAAId7aFoZb/AHbehV9q+mfUrholH7U72P8Agobj3sD4VFx+lrGk3Bwx8BG5/CWutYLZEMK5Yoo417kRVHwAqN3k2Ng3jMmJgSTLYAiP1uZiFVY2WzBmYgCxGprLOlWeqnb4PUo4vBQ0lQuu87v/AMX8FQ2Z6YTyxOH0+nC1/jE9j8GNS+1t6MHN8nkhlvNJMsEbxELLHnZc3FRh7AuCUdbElba2I55vDu7wCzxMGCkloFdp5oEAJJllRcmg5qTcAc3qJ2et8RDlXM5ljICsyMVEik2kUZkHM5hy51mWIrQkoVFe/J6kvp2BxNCWIw0nHKm3F+2i17fqzuq7Wlh0xUfZ/XwqzRnxkj1eL/Mo+kKkHSKeOxCSxuL65XRh94NUqXZxbnhcMf8Am4nEzH35kFR+I3QVjmTD4GJgLApExXv7UTgo2vUrfxFbvKj5rxS6Lr/Qjxf2aZkH6uUGaLyFyHTyD2HdUZNg8jF3w0kLnnNgWzA+MkIAZz4NG4151XZNlyR2/qGAl07TQq8L38Iz/J716w7YQEJwjE30Rj8XA5+rFMiBvcTTOiPHJcFiwe8jA5cyYoDnw7R4pQPp4VyM3mtj3LU5gtoRTqTGwYAlWBBDKeqyIwDKfBgDVLxhDqFnGIyjW2Kw0GMiH2obyDzzCvuztnQySKUd4pWUxxYnCYmR4yVUtwmikLBGABYRurAWNjerKVyjTW5YZdnPhbyYUExjV8NfskdTh76Rv+z7Dfsk5ql8JilljWRDdXUMp11VhcGx5aGqXjPlCg4WTE4gYhyEiKmIRyBtDMhEQdeGMzsma4sNSGBN0wWEWKNI0FlRQqjuCgAa+QqyIPalKVYClKUApSlAKUpQClKUApSlAKUpQCq9tjcbDYhi5Vo5DqXhORmPe62KufFlJqw0qHFSVmCgv6LTfs4trftQoT8VZR91buA9GUCkGd5J/wBliqRe+NAMw8GJFXGlclQpp3UUVyxXBy3aGDk2PjBLACcPLpwxoGVbngX5CRBmMbHmt1OgvXSNm7SjxESzRNmRxcH7iCOYINwQdQQQaqvpO2zwsPwmwzSrKD629o4mUgqSygsHBsw0A059K46205cjRrK7K/rGjXOsTEWUnIpsSQCTcn2DoTRfY31/BOx27bfpGweHJXPxpBpkhs5B/ae4RPewNS+wNtJioEmSwzDtLe5RuqMe8eWvPrVD3c9FCsqSYmYOhAZY8MSIypFx6/RmBH0QnvroOy9jw4ZOHBGsa87KLXPex5sfE3NdVck3KUpUgVXPSBBnwMiAXzSQC2ZkvfFQ6Z17S+Y1HOrHUbvDs5poGRLZ8yOua4UtFKkgUkcgSlr2Nr31qJbErc5rj4rwjCNKIUJHqpwIHZVN+GuKRWjdSQLlVLG2p1NTGyoRh1tHgmUHm0Twy5vEuXV394rfl2mi9jEKYSdCs4AQ+UmsbjyY+6vNdg4Z+0kSC/zouxf7URFYX6m9N2snoZf02vWLEL54eY/eitXz8oIv73/6+J/8dfTsNRykxC+WImP3Mxp/Q/8A6jE/4oP4rUaE6nz+no+izHyw2J/8dYy7S4gy/Jp5AejRKqnzErL+FZnYwPOfEn/rsP4QKfk9EfaEj/XnncfAvb7qaDUhMZGItQseCHe2LZD7sPFdWPhetfAbJlfHYSYTTk52TjSRRRg3gnIyQFA76XGaTkPZvc1Yf6rhjpwIm8AiufcO01buzsPJPPDII3SKJzJnkBRnYxvGFSI9q3rCSzAcha97jpC7ehyqWUdSYwmxMsgmlleaRVKoXEaqga2bIqKNTlGpudLCwJqUqpbS33lwhJxeClWK/wCegdJogO9r5GQeY+NSexN8MLi9IZlLWvka6SeeRrEjxFxWrMr2M3jllzW074JqlKVYoKUpQClKUApSlAKUpQClKUApSlAKUpQClKUAqv737sDFxDJZZo7tEx5XPONj9BrAHuIB5irBSoaUlZjcouwtzJzhOHJPLACwljjQ2aF7NcFwdVJa5QaBhcGpbdTEY09nEx5Y1SwZyhmZgwF3CHLYi/zR5nmbJS1VjBRtYhKwpSlXJFKUoD4y351Fzbq4Vjc4eIHvVAjfvLY1K0oCF/JCAcuMv1cTiR93EtWJ3Sj/AFuJH/yJP5mpylVyrotmfZCDdKLq+IbzxM4/hYV9G52F6xl/+ZJNIPg7mpqlMq6IzM1cFsqGH81FHHf6CKvxsNa2qUqxB8IvXOt9fRkrAz4JQrjtNCuiueeaL9XJ5WBPcda6NSqThGatI7UK9ShPPTdn/Po+0cj3Q9JskJWLGMZIeXFa/Fj6et+mo1uT2l636daRwQCDcEXBGoIPUGuT+lLdoQzLioxZJmyyAdJbEh/tqDfxW/zjUj6J95CQcDIfYXPCT9AGzx/ZJBHgxHJayUqsoVPDP4fZ7GMwlOthljcOrLaUen6en9o6TSla2M2lFFl4siR5jZc7Ktz3C515j41uPBNmlKUApWEcoYBlIIPIggg+RHOvruACSQABck6AAcyT0FAZUr4rX1HKsZJQvtEC5AFyBqTYAX6k6UBnSlKAUpSgFKUoBSlaO0ttwYcAzzRxZjYcR1W58ATrQG9Sokb14QglcTC1tbLIjH90G9b+DxqSrnjYMD1FRdbEXV7HvSvOXEqtszBb8rkC/les71JNz7Svl6+0ApSlAKUpQClKUApSlAKUpQClKUBQfShvDCIJMI6yiRgrRNwzw2ZWVxlkOhtYg21Gtc32NtI4fEwzi54cgYheZQ9lwB1ORm99q75tHZsWIjMUyLIjc1YXHn4EdCNRVT2f6KMLHMZHLyxggpFJYov1zzlHcG9+bnWGvQnOpGcWtD3/AKd9RoYfDVKNWLebq3t8e+pP7ubxpjIzJEkqpewaRMgfvKa9oDv5Vrbz7ElnKmEoGCSJmZnUrxMnMBWWWM5e1G62ay6i1T6rYWFQ22IJ2miERKoQwkdeHmUFoyLZweYDcgeXlW3g8F2voRJ3TnbEO8ki8N3YlQ7jMMzFMyhQRZSBYsw00sDlHku62IV40DAqFvnMs3q3y4UGRR89y6TNY29s3OrA/IY9ogXPFztZtDhyol+T4UAMCdIc4xGYLrfl0rf2zhcXx3aAvY8LKfVFUATEK5QPya5S9xrcc9ap8EGiu5k4J9boYSgCyFB+aycMWiJC5rvmzEXPsHW+3tDdmaTBxwFkZlR1ZS0ipd1IV8yC5KXFuyoOtgmlvXZ8+KGJWB3LIA7szBMwRJZEjDZRa8itEQf7l+prQd8bJmZBKwSWUgMYUUmOWRYhERrlyizZ+uU66006JMot08ShlZcRZzrGxYlblz7aCNSMsZZBdn5g9mwANubPnktOQpIyMXuQBIjISvDBzRqpCku17/Nua+4GPaJBLtIuVlyg/J7upkTNntfkhk5W5DqBWvhsLtGMIEz2JTMW4TuWXD4RLvdgMmZZ72IJOvUEzp0QZruviOIoGVEsxGWaYrA14AHjuAZHOSRrMAO2dT2s11qrbAjxiSxpLxWiENmMhh0cXu2ZbtIS3L2bA9atVTEClec+JVFLuwVQLlmICgd5Y6Cqdtf0oQJ2cMrYhuWYHJD/AIhF2+ypHjSUlHdkpN7F1qv7b35wuGJVpM8g/RRDPIPBrGyfaK1zXb+9OJmVjNMVjtrHFeNLciGIOd+6xNvCqrDjy4K4dAoHznGVfcg1+NqzTxHEUWpeOcXNy0Re9sekTFT3EVsNHb5tnm8zIRlT3An9qqph8ZE7cQNxXDhmcsWa6kEFpGNyPG5AtWjh8fZWWa5ZdToLMMw0A0APTkfHUVHrG1nkCdlgRodBcg+Z5VklUk3du4knNSgvt1Vnpr+b6Fpl3vgc5SkvOwbIpU9PpXty6V7w43CyDNkU6kEvHlOmhAuL6aVXp8XHwdOWoUa3DALzPLTv6+81H4PFsmazEXU/vaWPn41W6WhGSdVOrFWktLvn89vQurbSw4ayzKuQ3KmRlyHTXU6C9vf51JQ7YfQx4uciw1WfOvdcB8wtpVHk2cFjY5tcty1yVINj3denU/G2rgMUwUqCAbjLe3ZJYXyk8u/7/GrZmjnGKkpVKLV7q91p8b8/ojps+18UR/aZGXmDliuD5xot62Y97MagAEkHgJIXLeHaSUdLdDXLcVstYvWKNRcG5sbsGHS2vX/evps/bDKhBLHINO0dRmAAN72tfmOhtVvLJPcZc161JXvZWvb84t7/AKdWk35xQWzRwX+kjOBfuyMp/irawvpAewzYZm72SSMX8lfL+PSuQrtHFD1jTOUJuVurAKSNMpGgsa29m7ySMpEkgLC57SqBlA5jIo5d3WrKvPstUhlbqxu0uF37/wCHXT6Q4+sGIU9CyxFb9LlJGIHur0wfpAgZby54z3cOVh7yqm3I+Fcbm31muwVYmXpnVwbDqSre/lWxht8pCxWPDrIL+2sjKvvYqRfwBJqyxE30dXQl5Iu9otbcnaIt98E3/FQr9dsh+D2rewW3MPM5SKeKRwuYqkiMwW9sxCk6X0vXEp9pTSjtvkX6ERI9xlPaPuy1YfRVAq49woAHyU8h/fR6nvNdaeIzyy2OlShljmudarCaYIpZiFVQSSTYAAXJJ6ACs65l6Vd6b/1GI9zTkd2hSH36M3hlHzjXerUVOLkxhcNPE1Y0obv9vUv2xNsJioEnjzZHBK5hZrBityOnKtnF4tYkaRzZUUsxsTYKLnQan3VxfZHpFxOEw6wokDLGDbMsmYgszakSWvr3V1XfAj5Biri4+Ty3A6jI1xbyqlKtGqrxOuMwNbCTy1Va+2q2+AuIxcouiR4dTy4t5JbeMSMqoftt491Zf0LIw7eLnPgghjHuypmH71U3E7XxCjJDiiRxAohRBOyXB9W2Pay5+8dpl72tevDEYnEcnwKyHICeLj5pV52JysAhPgLVZzSMF0XWXYkCj1ks328ZiB93EA+6tKTZmzvnSr9rGSfzlqpyzyAEDBQIxXQRYOFib35SjENrodcte39NygghHUC9yNnMMunUAkN91V8iJd1x+f5yWmLZeA+ZKPs4yb+Utbi7BjYXjmxA8VxUzj4OzCqNLtiaTMDAzWIsDs8KSQQeZbQW6a3rBMS7EqMBh3ykAlsPFh2ueXbE5sxPcKeREX1t+c/0X47LxC6x4tj4TRROv/bEbffRNqSxsq4mNQrMEWWJiUzMbKJEYBo8xsB7QuQCRcXo3y3FogyQtCwXMWXGySFRY2vhZFyNyNwDXs+OkkeHjT8cjEYayFPkzRH5TEOKcPcidTyzhiFLCw5kWU09gmdJr7XwV9rqSKUpQClKUBzffrZsc+NIlXPkhiy3ZgAS85JABFjy156Cq9JuxERZWmTxWVif8+YfdVn3nP8AXpfCKEf6p/nUfXk15PyM9OhFeNFdxW52cZflE1v2hGxNuWZsoLe+tfDboyxXyTIwPRo3XW1rhle4+FWqlcs7Dw9JwyW06KNjN1cWSW9U9xY5XK6aaAMmg076+/I8UsdjhmLAWGVomUjXtZQ17+HInWrxSin6FZ4WnNKLWi2OXS4SZQA8MoAJOsUnUC9yBboK28ZtGHhZb+CqbhlIt7V7ctfPw1ro1fHUHQ6juOo+BopJcCrhlUcW3azvocwwMqPkVm7IYnnddQthfpyOvjXttiFFIy2DdVAGg7zqdf8AfdV9m2JA/tQRHzjT8bVpy7oYVv0WW/0XkX8GtS6tYjwS8qmnprp7lLiBmZFLE2XqT0JuF8bW+HW1q+7RwYjsVOjac9TbW/iOX++VpfcWD5rzJbukB+91JqP25ukVRpeOzEZRZ0U6FguhBHfflU6Mr4pxqJp/auCIxG124WthclS1z3LrbkCb6nz7zWtg8NI5ui2BBGZ7hbEdBzb3C3jUzhdjxprbMw+c/aPuHJfcBW7UOSOlKhGnFxirJkXh9gINZCZD3HRPcnX33qTC20GlfaxdwBckADmSbAeZqrbZoskZVafRh/b3/wDat/rRVFbF3UxWLsYo8kZ/SzAqlu9E9uT3WU/SrpG625MWCJkDPJMy5WkbQZbglUjGii4B6nTUmtmHoyUlJmSvVi45UWOuK+kTdw4XFGQXMWIZnUm5yyHV4yT72HgSPm12qo3eHYSYzDvBJoGHZYDVHGquviD8dR1rViKKqwyj6djZYOuqq22a7R+fZI2ZDlV2uCBlRyD00IGutd83vF8Bix34aUfGNq89y9lyYfBQwzACRAwbKbrfiMbg91iKktqYATQyQkkCSNkJHMBlIuPjVMPh1Ri0nudvqf1GWOmm0la6VjnUcb4cBe3Aq8l4ZxGE06x5bSwD9kkAdL862BtVplKWw8wP6nEgN/hut1P2qlnkmh0nhfT9JCrSxnxst5E8ith3nnWu+Kws+jNBIe5+GW8sr9ofCubTW6M9oyVuGYLiGD8Q4ScHLluvAYWv0tLfu6dK8DP2ZF4OLBck34VyumgBDG4Bv8a2/wAm8MeUKD6gK/wEV9/JyH6Mg8psQPweq6EOjF8d/vua0mLLGPLBirIeXDUXFiBqXHX+dfcZM7i3yWVbkMSz4dL2tztITawtyrYO7cJ5o585Zz+L18OwMKuphi06uqn72vTQnxJpprf+rEXJtb1hbNhY3Iy2DviJLDuhjC68up5CvJ8G7yYeR1kfJioCJJwEy3xEYth8Mtsl72LP2rXGt6mo9q4dexGyE/QgGc/uRAn7q2sNs+bEPGTG0MSyJIWksJHMbh1VIgTlBZVuWsbaW1uOkE76IrJRimWwV9oKVsMgpSlAKUpQHPN5sPIMbM/CmZGWOzJFI6nKpB1QG1j31EPj0X2iU+urp/EBXWbUtWWphozea5ohiJQVrHJ48dG3syIfJ1P4GvcV0jE7Lhk/ORRv9dFb8RUfNuZgm/4aIfUXIfcUsRXJ4PpnVYvtFHpVtb0fYX5hnT6uImI/ddmH3V4P6P1+biZx9YQMP9MH765vCT4ZdYqPKKzSp19w5h7OJQ/XgP4rIPwrXfc7FjkcO325U+7I1UeGqLgusRT7Iqlbkm7+MXnhw3/LmjP8eSteTBYhfawuIHkiv/ps1UdGa4LqtB8nnUbvF/Z380/1Erdlny+2kqfXgnT72QConeDacRw7gSJe6aZlv+cTpzqqjJNXRLnFrRkaaxeQAXJAHeTYfGp3Y25WKxNiE4MZ/STAgkd6Q6M32sg86v8AsDcHDYYiQgzTD9JLYlT/AHaDsx+YF+8mu1PDTlvocp4iMdtTnuxdzsVirFE4UZ/STBlBHekXtv78o8av+wPR7hsOQ7gzyjXPKAQp/u4x2U89W8TU1BtqB2ZUmiZlOVgsiEg5sliAdDn7PnpW7et9OjCGxinVlPc+0ryixKsSFZWIAJsQbA3sTbvsfhWaODqCD5eBsfvrscjKlYSTBbZiBc5RcgXJ5Ad5rK9AfaVijggEG4IuCORB6g18ilDC6kEAkaEHVSQR5gggjwoDOvHE4KOQWkRXHc6hh8CK9qUBEvungz/w0I8o1X8AK1zuPhP1TDymnH4PU9SosibkHHuThAb8G/1nlYfBmIrZj3Xwim4w0F+/hJf4kVJ0pZEXMY4gosoAA5ACw9wrKlKkClKUApSlAKUpQClKUApSlAKUpQClKUApSlAKxaMHUgH3VlSgFKUoCsQboZY/bJl4jMrMzsiK+KE5VEuLXype1tVGtaGz9yJVB4kiGwYoAWsshGGtIMqoL3hc3tft8ybk54zZuOaKQK0gJMqhEaBRwzDKysp0s5l4YuT1N7C5qRwKYzNPmzC6SZOIYinEztwTGE7QXJlzZutuepNLIETJuJLlVVkVAvZAQ2Asz5ZbtG3bUG4Asbs1mHM7+zt1XixMcoZAicS4BY3V5J3ACleyTxRchh7NiG7JXyEeO7OXj/Ny8R8IbHMOJx8vNSt8uW5ve9tLeOIjx0UeYyTMSEUi+HLXY4S+UWtmztiRc6AeABqNOiTIbrTvnbMkbGSUg3kYvmlkMbyC+hUEBQp5MeWgDAblSKDndbhlMYBa0Y4iM4XKqLqocaKPaPeb58HaF9DJybLrhiAnrbCYX7U1uFYjs3GptmvubtYfEiQtieJrCqjM0ZW6zTG5VScrlGj6toLEkilkQRkG5Ey2tKoAhVAoY5bLGicEgIG4bFSx7emc9m/aNk3e2YYIeG2UHiSPZMxVRJK7hVLakAMB05dOVSVKukkBSlKkClKUApSlAKUpQClKUApSlAKUpQClKUApSlAKUpQClKUApSlAKUpQClKUApSlAKGlKAUpSgFKUoBSlKAUpSgFKUoBSlKAUpSgFKUoBSlKA//Z"/>
          <p:cNvSpPr>
            <a:spLocks noChangeAspect="1" noChangeArrowheads="1"/>
          </p:cNvSpPr>
          <p:nvPr/>
        </p:nvSpPr>
        <p:spPr bwMode="auto">
          <a:xfrm>
            <a:off x="63500" y="-828675"/>
            <a:ext cx="2686050" cy="170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RUSEhQVFRUWFBoWGBcVFRQYFRgWFhQVGBgVFBMZHSYfFxkjGRcVIS8iJScpLC0sGCAxNjwqNScrLCkBCQoKDgwOGg8PGi0kHyUsMSwsLCwsKSwsLC4sLCwtLCosLCwsLSksLiwpLCksKSwsLSwpLCwsLCwtLCwpLS0sLP/AABEIALMBGgMBIgACEQEDEQH/xAAcAAEAAgMBAQEAAAAAAAAAAAAABQYCBAcDAQj/xABKEAACAQIDBQQFBwgIBQUAAAABAgMAEQQSIQUGEzFBIlFhcQcjMoGRFEJScoKhsRYzQ1NikrLBFSQ0Y5Ois/BEc4Oj02R0hJTx/8QAGgEBAAMBAQEAAAAAAAAAAAAAAAECBAMFBv/EACsRAAIBAgYBAwMFAQAAAAAAAAABAgMRBBIhMUFRE2FxgQUi8JGhsdHhwf/aAAwDAQACEQMRAD8A7jSlVnae/UeHxbYeZHCBEbir2gC+bR0AzAdnmL89bVDkluCzUrXwW0I5kDxOkiHkyMGHxFbFSBSlKAjdubSkgVWSNZLyJGc0hSxkkSNSLI1xdteVgOtan5XwKWWRsrIju4UOyqsbujdrKL6o3S2niLyO0mhsqzMqgyIVzPlvIjq6Aai5zKDbrUVLgcAzljImbNINMSwyu2dpMoD9h+2+osQD0FVdwbZ3pw4j4jPlUWuWVha8Zk10+gpP/wCisTvZh+B8oznIH4ZsCSHJAykDrqPDUd9aUWxtntkVWjYNfKoxDFXJEis2TPaR7PIM1idfDTPFvgVwpDTDg5mJIxDlmYC7KHD53a3zQT3Wpdg2Zd7cOrmMl84t2RG+ZizIoCra5OZ0Hv8AA2xG+OHKhryWIJ/NS+wEVzIRluEyOpv/AD0rTi2fgI8TwxZZEyNlMkgRWd1ZFVS2XMTGpygXNvHX5Ns3ANw240YjCtGAMQQrgJGmUsH7QCKoK6g31qLsG7gd7YJJRDmyylnULz1RnsLjS5VC3l7rzdReC2LhwyzxDndwVkco2fMc+UNlY2c2NjoQBoBaUqyApSlSBSlKAUpSgFRbbwIJmhKShlyksVASzsURsxPIspA66VKVE7S2RGztI7lc4gTmoF4sQZEAzDmzuFt10trUMGwm3MObWniOYlRaRNSLXA11IuPiO+vSXakK2zSxjMQBd1FywuANdSQRUDDuLGuQcWSyMSAMi9k8MZFsOwhEa3UWU3Og0t54jcaK2eWZzlXKzNwwvCCRqVIyhbWiUkm/XodI1BYp9qRI2R5Y1bKXys6g5Re7WJ5aHXwNeLbwYYAE4iEAjMLyJqLkXGvK6sPsnurR2puyk8zScV0YxZCI8oNjnCliBdhq1gb6jS2ta0G6UMJUNM2Z3IXMYwWfLi2KqLXJtPKbamyA95K7BMybbhBK8RCwZVKqwZgZHVFuo1AzOuvS9fU23AcpE0RDNkW0iatp2RrqdRp4jvqFh3KU5hJIxXPdFUKLKWiJuwW5LCJR4XNulmH3FjTIRLICjhrgIGIXhgLnAzWtGoOtiCdOVmoLPSvlfHcAEkgAC5J0AA5kmrAypWEcobVSDYkaEHVSQRp1BBBFZ0ApSlAKUpQCuPb7jiY7E2NirRqrDoyQxn3i7MCPOuwGuIT4riySS/rJHkH1Wclf8uWsWNlaCXqcqrsjU2fPqXXNFKpyuY2ZGDc/aUgspFiL3uDVhwe+mNj04wkHdNGrH95Mh+N6rGPiZSJkF2UWdRzePmQP2l5r7x1rbgnV1DKbqRcEd1ecqs4axehwzNbF+2X6TUNlxURj/vIyZI/NlsHX4EDvq54bFJIoeNldGF1ZSCpHeCNDXEa3dibclwb54dUJvJCTZH72U8kk/a5Hk3QjXRxutqn6nWNXs6ltvYYxBjJdkMb5gVAzdLgNzXl32PUHS2km6ICleK1hC8CWSMFI3CAahbswC2ued+mpOntBjtBMPJhTeNlluWeSPhvZVUsqa8VGzdk21B1GhrDDbpYj5QzyyqYzJnIV37RHGKMUyjUF4zlLMOxobAAehvwdzPD7i2dg0rNG+UuLDOzCUyWDm7KoYL1JOvnSLcNBGVWZu0rRs2VWvGVjXKM17MOEva6a2A0y+GA3MnCESy5iEky+te3GIhyTdlEsbo5N8xBIN2JJrYxe78qwQQIqsBiZWYcWREMbpiipdlGb2njNrHtAeYWBJ4nYMU0jSFr3ujBcuhEcsRF+YNpT8K1YN0kDhnkLucvzI1uI3wzCyAdOBGCf2unZAjMRufisy5Zl0N8+Z1a5Y5yRka5YEcmXlrmFrSWyt2GhxCy3UqqOli8hYcRMJcjNe93gkJ1+ffnenwCb2dgRDGsYJIXqbX1JPTzrZpSrgUpSgFKXpQClKUB8NVE7tzPNLISqD5QHUlnZnVZsPIoZeQVeE1rHm3ze1mt9VufC4zjF1d8nFuEvDk4YmgAHLNYxGcnW+g6gVVgjdnbm4iO2d427dwpeTLG2WIcZMqpmcGNjY2Jzm7XuW823GnMLxtIrlgy2kdsuZo8vyjsIvrL62IJ1PaJ1pJhdpNBIshkJZWFo/k6txDGwujM5HBzEc8rctLXFbUw2gqOkaG5zlGBw+VdMRYG7XLFuCeR56nnVbLokkNtbuNiJAxYZBHlykuBnyTANYaaGRT9m/MCvPa+7cs7o4mytDGvC0BBmDq7NISpOU8OMdkg2LjrWxsvDYlXfO7OpEgXiGMgESeqPYAOqHXy6GouJMfZPz99L5mwluJePNny/oLcSwXtanl2bT8EGg27GJlMq2EYuAWdyTKQ2I9YQQ6hu3EfZN8oAKkDJMvsKSPCSL+dlaQO9mb1iiUHIzMb5cgynwvoeR05cHj1CMGldhFmtnw49c8EoYEWAyqwjtoRc9RezC4TaDe2XTQjMPk/EIVsWYwxu30sP1P8AFUL2JMcFupKYQzqmctcxSSSleH63LEzjMQFLow56oOtiE+5M7B0bE542haMq2c3LRmzNr+ueRvLKOlehhx6q73KkWKpaExks0xdnVQWNhwzob6aXNwZPdHHPLHIzNKy8W0Zl4Wcpwor6xdkjiGTUX7ulqJIg+bF3eMMvE7ILcbOFLkHiSo8Y1tcIoYch7R7zU9SlXSsBSlKkClKUBr7QJ4UmXnka3nlNq4fg/wA2n1F/hFd3NcSxeB4EssB/RSFR9T2oz74yv315+Oj9qZxrbHlUeRwHuPzTnUfQc8yPA/78ZCsZIwwKnkf93B6GvMi7b7GdMypWnhJCh4bdOR872HgCAbeRHQX3KiSsw1YmN0dv/JMQMx9TMwWQdFc2VJfDWyN4ZT82ut1wqSIMCp5MCD5EWNde3R2g0+Cw8r6s0S5j3uBlY+9gTXq4Ko5RcXwaKUrqxL0pSt52FKUoBSlKAVWN4dpnjLHd1w8QDYl43ZGXODwgWXtBBlLPlIIBQ+zmqz1UtjbJ4hn4k86zcd2lRJOGFLG0ZUKAWQxKmViTcC3MECGCVj3bgIDK02ouGXFYnUHkQRJrX07FlX81iph4SiOVffmUOf36jW3Vnw6/1HFSKMxYwy8N42vzCMULQ99hdeegvescJvBiQwjkEXEPKOXNh3b/AJTgyRzH6rDxtVQSfynFx+3FHOvfCxjf/ClOX/uV6Q7yQlgjloXOgSZTGSe5C3Zf7JNYflIqf2iOXD+Migx/4yFkA+sRW/6uaP5kkbD9l0YfeCKsDYqs4neGeOU5kXhcUpcJJmVFkgVpGa9iMskh5C2S9yL23fyfMVzhJTF/dteSD3RkgxjwRlHgaDb5i0xacHpxAc+HP/VsOH5OF8CahghY95MS5kIUZSrOoMUoYIkTEW5dp2GhI0sdDyr0wm8mLklMQiRLyZMzq7ZB6yxcK/azKgYXyc+twatytfUV9pYFMwu9OJzx5kW0kqgrw3zorRYZgouQDrJISdSMvskBiuxtTeidMU0McYYaKCUfQlFbMWDarckeyBpzJBAtdKWfYKiN4MS00UTBU9fka0Ul5VWSdGdCSQierQkG/t89VzZS73SriXjMY4StYtkcFFEsSFmIY3BV2YXVdBcZhci2UqbAqMW9Uz/oiBZGBySgktJGGjsRoyq2c35hwBqr2xG9GKXg5407bR5ssctwJEjORVZhdlLPc3vYXCmzWuFKiz7ApSlWApSlAKUpQCqP6Rd3SwGMiF2RcsqgatECSHA6shLG3VWbmQBV4pVJwU4uLIaurM4YrX1Go7xy91Ks29e5bYdmmw6F4CczRqLtETqSijVouthqvS6+zWEkDC4IIPIg3HxrwqtKVN2ZjlFxZ5YqDMLjmOWtrjQlb9L2BB6EKelMNNcWPO172tcXIvboQQQw6EHpYn2rWnSxvewJuT0RrAZz3oQArjuCsNVqsdVlYWuh7TTZFLH5oJ+HQV2LdfZxw+Dghb2kiQN9fKC/+YmudbjbDOLnErC0OHk7QuDmnSxWMW5qhs5PInIBftW6zXqYOk4RcnyaKUbK7FKUrcdRWltbbMOGjMs7hEGlzzJ6KqjVm8ACa3aq2I3DTEzmfHO2IIJEcWqQRIT7IQG7MbDMzHU9AAAId7aFoZb/AHbehV9q+mfUrholH7U72P8Agobj3sD4VFx+lrGk3Bwx8BG5/CWutYLZEMK5Yoo417kRVHwAqN3k2Ng3jMmJgSTLYAiP1uZiFVY2WzBmYgCxGprLOlWeqnb4PUo4vBQ0lQuu87v/AMX8FQ2Z6YTyxOH0+nC1/jE9j8GNS+1t6MHN8nkhlvNJMsEbxELLHnZc3FRh7AuCUdbElba2I55vDu7wCzxMGCkloFdp5oEAJJllRcmg5qTcAc3qJ2et8RDlXM5ljICsyMVEik2kUZkHM5hy51mWIrQkoVFe/J6kvp2BxNCWIw0nHKm3F+2i17fqzuq7Wlh0xUfZ/XwqzRnxkj1eL/Mo+kKkHSKeOxCSxuL65XRh94NUqXZxbnhcMf8Am4nEzH35kFR+I3QVjmTD4GJgLApExXv7UTgo2vUrfxFbvKj5rxS6Lr/Qjxf2aZkH6uUGaLyFyHTyD2HdUZNg8jF3w0kLnnNgWzA+MkIAZz4NG4151XZNlyR2/qGAl07TQq8L38Iz/J716w7YQEJwjE30Rj8XA5+rFMiBvcTTOiPHJcFiwe8jA5cyYoDnw7R4pQPp4VyM3mtj3LU5gtoRTqTGwYAlWBBDKeqyIwDKfBgDVLxhDqFnGIyjW2Kw0GMiH2obyDzzCvuztnQySKUd4pWUxxYnCYmR4yVUtwmikLBGABYRurAWNjerKVyjTW5YZdnPhbyYUExjV8NfskdTh76Rv+z7Dfsk5ql8JilljWRDdXUMp11VhcGx5aGqXjPlCg4WTE4gYhyEiKmIRyBtDMhEQdeGMzsma4sNSGBN0wWEWKNI0FlRQqjuCgAa+QqyIPalKVYClKUApSlAKUpQClKUApSlAKUpQCq9tjcbDYhi5Vo5DqXhORmPe62KufFlJqw0qHFSVmCgv6LTfs4trftQoT8VZR91buA9GUCkGd5J/wBliqRe+NAMw8GJFXGlclQpp3UUVyxXBy3aGDk2PjBLACcPLpwxoGVbngX5CRBmMbHmt1OgvXSNm7SjxESzRNmRxcH7iCOYINwQdQQQaqvpO2zwsPwmwzSrKD629o4mUgqSygsHBsw0A059K46205cjRrK7K/rGjXOsTEWUnIpsSQCTcn2DoTRfY31/BOx27bfpGweHJXPxpBpkhs5B/ae4RPewNS+wNtJioEmSwzDtLe5RuqMe8eWvPrVD3c9FCsqSYmYOhAZY8MSIypFx6/RmBH0QnvroOy9jw4ZOHBGsa87KLXPex5sfE3NdVck3KUpUgVXPSBBnwMiAXzSQC2ZkvfFQ6Z17S+Y1HOrHUbvDs5poGRLZ8yOua4UtFKkgUkcgSlr2Nr31qJbErc5rj4rwjCNKIUJHqpwIHZVN+GuKRWjdSQLlVLG2p1NTGyoRh1tHgmUHm0Twy5vEuXV394rfl2mi9jEKYSdCs4AQ+UmsbjyY+6vNdg4Z+0kSC/zouxf7URFYX6m9N2snoZf02vWLEL54eY/eitXz8oIv73/6+J/8dfTsNRykxC+WImP3Mxp/Q/8A6jE/4oP4rUaE6nz+no+izHyw2J/8dYy7S4gy/Jp5AejRKqnzErL+FZnYwPOfEn/rsP4QKfk9EfaEj/XnncfAvb7qaDUhMZGItQseCHe2LZD7sPFdWPhetfAbJlfHYSYTTk52TjSRRRg3gnIyQFA76XGaTkPZvc1Yf6rhjpwIm8AiufcO01buzsPJPPDII3SKJzJnkBRnYxvGFSI9q3rCSzAcha97jpC7ehyqWUdSYwmxMsgmlleaRVKoXEaqga2bIqKNTlGpudLCwJqUqpbS33lwhJxeClWK/wCegdJogO9r5GQeY+NSexN8MLi9IZlLWvka6SeeRrEjxFxWrMr2M3jllzW074JqlKVYoKUpQClKUApSlAKUpQClKUApSlAKUpQClKUAqv737sDFxDJZZo7tEx5XPONj9BrAHuIB5irBSoaUlZjcouwtzJzhOHJPLACwljjQ2aF7NcFwdVJa5QaBhcGpbdTEY09nEx5Y1SwZyhmZgwF3CHLYi/zR5nmbJS1VjBRtYhKwpSlXJFKUoD4y351Fzbq4Vjc4eIHvVAjfvLY1K0oCF/JCAcuMv1cTiR93EtWJ3Sj/AFuJH/yJP5mpylVyrotmfZCDdKLq+IbzxM4/hYV9G52F6xl/+ZJNIPg7mpqlMq6IzM1cFsqGH81FHHf6CKvxsNa2qUqxB8IvXOt9fRkrAz4JQrjtNCuiueeaL9XJ5WBPcda6NSqThGatI7UK9ShPPTdn/Po+0cj3Q9JskJWLGMZIeXFa/Fj6et+mo1uT2l636daRwQCDcEXBGoIPUGuT+lLdoQzLioxZJmyyAdJbEh/tqDfxW/zjUj6J95CQcDIfYXPCT9AGzx/ZJBHgxHJayUqsoVPDP4fZ7GMwlOthljcOrLaUen6en9o6TSla2M2lFFl4siR5jZc7Ktz3C515j41uPBNmlKUApWEcoYBlIIPIggg+RHOvruACSQABck6AAcyT0FAZUr4rX1HKsZJQvtEC5AFyBqTYAX6k6UBnSlKAUpSgFKUoBSlaO0ttwYcAzzRxZjYcR1W58ATrQG9Sokb14QglcTC1tbLIjH90G9b+DxqSrnjYMD1FRdbEXV7HvSvOXEqtszBb8rkC/les71JNz7Svl6+0ApSlAKUpQClKUApSlAKUpQClKUBQfShvDCIJMI6yiRgrRNwzw2ZWVxlkOhtYg21Gtc32NtI4fEwzi54cgYheZQ9lwB1ORm99q75tHZsWIjMUyLIjc1YXHn4EdCNRVT2f6KMLHMZHLyxggpFJYov1zzlHcG9+bnWGvQnOpGcWtD3/AKd9RoYfDVKNWLebq3t8e+pP7ubxpjIzJEkqpewaRMgfvKa9oDv5Vrbz7ElnKmEoGCSJmZnUrxMnMBWWWM5e1G62ay6i1T6rYWFQ22IJ2miERKoQwkdeHmUFoyLZweYDcgeXlW3g8F2voRJ3TnbEO8ki8N3YlQ7jMMzFMyhQRZSBYsw00sDlHku62IV40DAqFvnMs3q3y4UGRR89y6TNY29s3OrA/IY9ogXPFztZtDhyol+T4UAMCdIc4xGYLrfl0rf2zhcXx3aAvY8LKfVFUATEK5QPya5S9xrcc9ap8EGiu5k4J9boYSgCyFB+aycMWiJC5rvmzEXPsHW+3tDdmaTBxwFkZlR1ZS0ipd1IV8yC5KXFuyoOtgmlvXZ8+KGJWB3LIA7szBMwRJZEjDZRa8itEQf7l+prQd8bJmZBKwSWUgMYUUmOWRYhERrlyizZ+uU66006JMot08ShlZcRZzrGxYlblz7aCNSMsZZBdn5g9mwANubPnktOQpIyMXuQBIjISvDBzRqpCku17/Nua+4GPaJBLtIuVlyg/J7upkTNntfkhk5W5DqBWvhsLtGMIEz2JTMW4TuWXD4RLvdgMmZZ72IJOvUEzp0QZruviOIoGVEsxGWaYrA14AHjuAZHOSRrMAO2dT2s11qrbAjxiSxpLxWiENmMhh0cXu2ZbtIS3L2bA9atVTEClec+JVFLuwVQLlmICgd5Y6Cqdtf0oQJ2cMrYhuWYHJD/AIhF2+ypHjSUlHdkpN7F1qv7b35wuGJVpM8g/RRDPIPBrGyfaK1zXb+9OJmVjNMVjtrHFeNLciGIOd+6xNvCqrDjy4K4dAoHznGVfcg1+NqzTxHEUWpeOcXNy0Re9sekTFT3EVsNHb5tnm8zIRlT3An9qqph8ZE7cQNxXDhmcsWa6kEFpGNyPG5AtWjh8fZWWa5ZdToLMMw0A0APTkfHUVHrG1nkCdlgRodBcg+Z5VklUk3du4knNSgvt1Vnpr+b6Fpl3vgc5SkvOwbIpU9PpXty6V7w43CyDNkU6kEvHlOmhAuL6aVXp8XHwdOWoUa3DALzPLTv6+81H4PFsmazEXU/vaWPn41W6WhGSdVOrFWktLvn89vQurbSw4ayzKuQ3KmRlyHTXU6C9vf51JQ7YfQx4uciw1WfOvdcB8wtpVHk2cFjY5tcty1yVINj3denU/G2rgMUwUqCAbjLe3ZJYXyk8u/7/GrZmjnGKkpVKLV7q91p8b8/ojps+18UR/aZGXmDliuD5xot62Y97MagAEkHgJIXLeHaSUdLdDXLcVstYvWKNRcG5sbsGHS2vX/evps/bDKhBLHINO0dRmAAN72tfmOhtVvLJPcZc161JXvZWvb84t7/AKdWk35xQWzRwX+kjOBfuyMp/irawvpAewzYZm72SSMX8lfL+PSuQrtHFD1jTOUJuVurAKSNMpGgsa29m7ySMpEkgLC57SqBlA5jIo5d3WrKvPstUhlbqxu0uF37/wCHXT6Q4+sGIU9CyxFb9LlJGIHur0wfpAgZby54z3cOVh7yqm3I+Fcbm31muwVYmXpnVwbDqSre/lWxht8pCxWPDrIL+2sjKvvYqRfwBJqyxE30dXQl5Iu9otbcnaIt98E3/FQr9dsh+D2rewW3MPM5SKeKRwuYqkiMwW9sxCk6X0vXEp9pTSjtvkX6ERI9xlPaPuy1YfRVAq49woAHyU8h/fR6nvNdaeIzyy2OlShljmudarCaYIpZiFVQSSTYAAXJJ6ACs65l6Vd6b/1GI9zTkd2hSH36M3hlHzjXerUVOLkxhcNPE1Y0obv9vUv2xNsJioEnjzZHBK5hZrBityOnKtnF4tYkaRzZUUsxsTYKLnQan3VxfZHpFxOEw6wokDLGDbMsmYgszakSWvr3V1XfAj5Biri4+Ty3A6jI1xbyqlKtGqrxOuMwNbCTy1Va+2q2+AuIxcouiR4dTy4t5JbeMSMqoftt491Zf0LIw7eLnPgghjHuypmH71U3E7XxCjJDiiRxAohRBOyXB9W2Pay5+8dpl72tevDEYnEcnwKyHICeLj5pV52JysAhPgLVZzSMF0XWXYkCj1ks328ZiB93EA+6tKTZmzvnSr9rGSfzlqpyzyAEDBQIxXQRYOFib35SjENrodcte39NygghHUC9yNnMMunUAkN91V8iJd1x+f5yWmLZeA+ZKPs4yb+Utbi7BjYXjmxA8VxUzj4OzCqNLtiaTMDAzWIsDs8KSQQeZbQW6a3rBMS7EqMBh3ykAlsPFh2ueXbE5sxPcKeREX1t+c/0X47LxC6x4tj4TRROv/bEbffRNqSxsq4mNQrMEWWJiUzMbKJEYBo8xsB7QuQCRcXo3y3FogyQtCwXMWXGySFRY2vhZFyNyNwDXs+OkkeHjT8cjEYayFPkzRH5TEOKcPcidTyzhiFLCw5kWU09gmdJr7XwV9rqSKUpQClKUBzffrZsc+NIlXPkhiy3ZgAS85JABFjy156Cq9JuxERZWmTxWVif8+YfdVn3nP8AXpfCKEf6p/nUfXk15PyM9OhFeNFdxW52cZflE1v2hGxNuWZsoLe+tfDboyxXyTIwPRo3XW1rhle4+FWqlcs7Dw9JwyW06KNjN1cWSW9U9xY5XK6aaAMmg076+/I8UsdjhmLAWGVomUjXtZQ17+HInWrxSin6FZ4WnNKLWi2OXS4SZQA8MoAJOsUnUC9yBboK28ZtGHhZb+CqbhlIt7V7ctfPw1ro1fHUHQ6juOo+BopJcCrhlUcW3azvocwwMqPkVm7IYnnddQthfpyOvjXttiFFIy2DdVAGg7zqdf8AfdV9m2JA/tQRHzjT8bVpy7oYVv0WW/0XkX8GtS6tYjwS8qmnprp7lLiBmZFLE2XqT0JuF8bW+HW1q+7RwYjsVOjac9TbW/iOX++VpfcWD5rzJbukB+91JqP25ukVRpeOzEZRZ0U6FguhBHfflU6Mr4pxqJp/auCIxG124WthclS1z3LrbkCb6nz7zWtg8NI5ui2BBGZ7hbEdBzb3C3jUzhdjxprbMw+c/aPuHJfcBW7UOSOlKhGnFxirJkXh9gINZCZD3HRPcnX33qTC20GlfaxdwBckADmSbAeZqrbZoskZVafRh/b3/wDat/rRVFbF3UxWLsYo8kZ/SzAqlu9E9uT3WU/SrpG625MWCJkDPJMy5WkbQZbglUjGii4B6nTUmtmHoyUlJmSvVi45UWOuK+kTdw4XFGQXMWIZnUm5yyHV4yT72HgSPm12qo3eHYSYzDvBJoGHZYDVHGquviD8dR1rViKKqwyj6djZYOuqq22a7R+fZI2ZDlV2uCBlRyD00IGutd83vF8Bix34aUfGNq89y9lyYfBQwzACRAwbKbrfiMbg91iKktqYATQyQkkCSNkJHMBlIuPjVMPh1Ri0nudvqf1GWOmm0la6VjnUcb4cBe3Aq8l4ZxGE06x5bSwD9kkAdL862BtVplKWw8wP6nEgN/hut1P2qlnkmh0nhfT9JCrSxnxst5E8ith3nnWu+Kws+jNBIe5+GW8sr9ofCubTW6M9oyVuGYLiGD8Q4ScHLluvAYWv0tLfu6dK8DP2ZF4OLBck34VyumgBDG4Bv8a2/wAm8MeUKD6gK/wEV9/JyH6Mg8psQPweq6EOjF8d/vua0mLLGPLBirIeXDUXFiBqXHX+dfcZM7i3yWVbkMSz4dL2tztITawtyrYO7cJ5o585Zz+L18OwMKuphi06uqn72vTQnxJpprf+rEXJtb1hbNhY3Iy2DviJLDuhjC68up5CvJ8G7yYeR1kfJioCJJwEy3xEYth8Mtsl72LP2rXGt6mo9q4dexGyE/QgGc/uRAn7q2sNs+bEPGTG0MSyJIWksJHMbh1VIgTlBZVuWsbaW1uOkE76IrJRimWwV9oKVsMgpSlAKUpQHPN5sPIMbM/CmZGWOzJFI6nKpB1QG1j31EPj0X2iU+urp/EBXWbUtWWphozea5ohiJQVrHJ48dG3syIfJ1P4GvcV0jE7Lhk/ORRv9dFb8RUfNuZgm/4aIfUXIfcUsRXJ4PpnVYvtFHpVtb0fYX5hnT6uImI/ddmH3V4P6P1+biZx9YQMP9MH765vCT4ZdYqPKKzSp19w5h7OJQ/XgP4rIPwrXfc7FjkcO325U+7I1UeGqLgusRT7Iqlbkm7+MXnhw3/LmjP8eSteTBYhfawuIHkiv/ps1UdGa4LqtB8nnUbvF/Z380/1Erdlny+2kqfXgnT72QConeDacRw7gSJe6aZlv+cTpzqqjJNXRLnFrRkaaxeQAXJAHeTYfGp3Y25WKxNiE4MZ/STAgkd6Q6M32sg86v8AsDcHDYYiQgzTD9JLYlT/AHaDsx+YF+8mu1PDTlvocp4iMdtTnuxdzsVirFE4UZ/STBlBHekXtv78o8av+wPR7hsOQ7gzyjXPKAQp/u4x2U89W8TU1BtqB2ZUmiZlOVgsiEg5sliAdDn7PnpW7et9OjCGxinVlPc+0ryixKsSFZWIAJsQbA3sTbvsfhWaODqCD5eBsfvrscjKlYSTBbZiBc5RcgXJ5Ad5rK9AfaVijggEG4IuCORB6g18ilDC6kEAkaEHVSQR5gggjwoDOvHE4KOQWkRXHc6hh8CK9qUBEvungz/w0I8o1X8AK1zuPhP1TDymnH4PU9SosibkHHuThAb8G/1nlYfBmIrZj3Xwim4w0F+/hJf4kVJ0pZEXMY4gosoAA5ACw9wrKlKkClKUApSlAKUpQClKUApSlAKUpQClKUApSlAKxaMHUgH3VlSgFKUoCsQboZY/bJl4jMrMzsiK+KE5VEuLXype1tVGtaGz9yJVB4kiGwYoAWsshGGtIMqoL3hc3tft8ybk54zZuOaKQK0gJMqhEaBRwzDKysp0s5l4YuT1N7C5qRwKYzNPmzC6SZOIYinEztwTGE7QXJlzZutuepNLIETJuJLlVVkVAvZAQ2Asz5ZbtG3bUG4Asbs1mHM7+zt1XixMcoZAicS4BY3V5J3ACleyTxRchh7NiG7JXyEeO7OXj/Ny8R8IbHMOJx8vNSt8uW5ve9tLeOIjx0UeYyTMSEUi+HLXY4S+UWtmztiRc6AeABqNOiTIbrTvnbMkbGSUg3kYvmlkMbyC+hUEBQp5MeWgDAblSKDndbhlMYBa0Y4iM4XKqLqocaKPaPeb58HaF9DJybLrhiAnrbCYX7U1uFYjs3GptmvubtYfEiQtieJrCqjM0ZW6zTG5VScrlGj6toLEkilkQRkG5Ey2tKoAhVAoY5bLGicEgIG4bFSx7emc9m/aNk3e2YYIeG2UHiSPZMxVRJK7hVLakAMB05dOVSVKukkBSlKkClKUApSlAKUpQClKUApSlAKUpQClKUApSlAKUpQClKUApSlAKUpQClKUApSlAKGlKAUpSgFKUoBSlKAUpSgFKUoBSlKAUpSgFKUoBSlKA//Z"/>
          <p:cNvSpPr>
            <a:spLocks noChangeAspect="1" noChangeArrowheads="1"/>
          </p:cNvSpPr>
          <p:nvPr/>
        </p:nvSpPr>
        <p:spPr bwMode="auto">
          <a:xfrm>
            <a:off x="215900" y="-676275"/>
            <a:ext cx="2686050" cy="170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http://www.bbc.co.uk/schools/gcsebitesize/science/images/biplantclo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180" y="3789040"/>
            <a:ext cx="5114086" cy="303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937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b="1" dirty="0" smtClean="0"/>
              <a:t>Alleles</a:t>
            </a:r>
            <a:endParaRPr lang="en-GB" b="1" dirty="0"/>
          </a:p>
        </p:txBody>
      </p:sp>
      <p:sp>
        <p:nvSpPr>
          <p:cNvPr id="3" name="Content Placeholder 2"/>
          <p:cNvSpPr>
            <a:spLocks noGrp="1"/>
          </p:cNvSpPr>
          <p:nvPr>
            <p:ph idx="1"/>
          </p:nvPr>
        </p:nvSpPr>
        <p:spPr>
          <a:xfrm>
            <a:off x="457200" y="1600200"/>
            <a:ext cx="2602632" cy="4525963"/>
          </a:xfrm>
        </p:spPr>
        <p:txBody>
          <a:bodyPr/>
          <a:lstStyle/>
          <a:p>
            <a:pPr marL="0" indent="0">
              <a:buNone/>
            </a:pPr>
            <a:r>
              <a:rPr lang="en-GB" b="1" dirty="0" smtClean="0"/>
              <a:t>Different </a:t>
            </a:r>
            <a:r>
              <a:rPr lang="en-GB" dirty="0" smtClean="0"/>
              <a:t>forms of the </a:t>
            </a:r>
            <a:r>
              <a:rPr lang="en-GB" b="1" dirty="0" smtClean="0"/>
              <a:t>same gene</a:t>
            </a:r>
          </a:p>
          <a:p>
            <a:pPr marL="0" indent="0">
              <a:buNone/>
            </a:pPr>
            <a:endParaRPr lang="en-GB" dirty="0"/>
          </a:p>
          <a:p>
            <a:pPr marL="0" indent="0">
              <a:buNone/>
            </a:pPr>
            <a:r>
              <a:rPr lang="en-GB" dirty="0" smtClean="0"/>
              <a:t>For example, eye colour</a:t>
            </a:r>
          </a:p>
          <a:p>
            <a:pPr marL="0" indent="0">
              <a:buNone/>
            </a:pPr>
            <a:endParaRPr lang="en-GB" dirty="0"/>
          </a:p>
          <a:p>
            <a:pPr marL="0" indent="0">
              <a:buNone/>
            </a:pPr>
            <a:endParaRPr lang="en-GB" dirty="0" smtClean="0"/>
          </a:p>
        </p:txBody>
      </p:sp>
      <p:pic>
        <p:nvPicPr>
          <p:cNvPr id="22529" name="Picture 1"/>
          <p:cNvPicPr>
            <a:picLocks noChangeAspect="1" noChangeArrowheads="1"/>
          </p:cNvPicPr>
          <p:nvPr/>
        </p:nvPicPr>
        <p:blipFill rotWithShape="1">
          <a:blip r:embed="rId2" cstate="print"/>
          <a:srcRect l="21774" t="12422" r="22118" b="24543"/>
          <a:stretch/>
        </p:blipFill>
        <p:spPr bwMode="auto">
          <a:xfrm>
            <a:off x="2987824" y="1268759"/>
            <a:ext cx="5986976" cy="5044560"/>
          </a:xfrm>
          <a:prstGeom prst="rect">
            <a:avLst/>
          </a:prstGeom>
          <a:noFill/>
          <a:ln w="9525">
            <a:noFill/>
            <a:miter lim="800000"/>
            <a:headEnd/>
            <a:tailEnd/>
          </a:ln>
        </p:spPr>
      </p:pic>
    </p:spTree>
    <p:extLst>
      <p:ext uri="{BB962C8B-B14F-4D97-AF65-F5344CB8AC3E}">
        <p14:creationId xmlns:p14="http://schemas.microsoft.com/office/powerpoint/2010/main" val="2721147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4609" t="19043" r="20898" b="9179"/>
          <a:stretch>
            <a:fillRect/>
          </a:stretch>
        </p:blipFill>
        <p:spPr bwMode="auto">
          <a:xfrm>
            <a:off x="3071802" y="0"/>
            <a:ext cx="6072198" cy="6500834"/>
          </a:xfrm>
          <a:prstGeom prst="rect">
            <a:avLst/>
          </a:prstGeom>
          <a:noFill/>
          <a:ln w="9525">
            <a:noFill/>
            <a:miter lim="800000"/>
            <a:headEnd/>
            <a:tailEnd/>
          </a:ln>
          <a:effectLst/>
        </p:spPr>
      </p:pic>
      <p:sp>
        <p:nvSpPr>
          <p:cNvPr id="3" name="Content Placeholder 2"/>
          <p:cNvSpPr>
            <a:spLocks noGrp="1"/>
          </p:cNvSpPr>
          <p:nvPr>
            <p:ph idx="1"/>
          </p:nvPr>
        </p:nvSpPr>
        <p:spPr>
          <a:xfrm>
            <a:off x="142844" y="214290"/>
            <a:ext cx="3429024" cy="6215106"/>
          </a:xfrm>
        </p:spPr>
        <p:txBody>
          <a:bodyPr>
            <a:normAutofit/>
          </a:bodyPr>
          <a:lstStyle/>
          <a:p>
            <a:pPr>
              <a:buNone/>
            </a:pPr>
            <a:r>
              <a:rPr lang="en-GB" sz="3600" b="1" dirty="0" smtClean="0"/>
              <a:t>Determining sex</a:t>
            </a:r>
          </a:p>
          <a:p>
            <a:pPr>
              <a:buNone/>
            </a:pPr>
            <a:endParaRPr lang="en-GB" dirty="0"/>
          </a:p>
          <a:p>
            <a:pPr marL="0">
              <a:buNone/>
            </a:pPr>
            <a:r>
              <a:rPr lang="en-GB" sz="2800" dirty="0"/>
              <a:t>Human body cells have </a:t>
            </a:r>
            <a:r>
              <a:rPr lang="en-GB" sz="2800" b="1" dirty="0">
                <a:solidFill>
                  <a:srgbClr val="7030A0"/>
                </a:solidFill>
              </a:rPr>
              <a:t>23 pairs </a:t>
            </a:r>
            <a:r>
              <a:rPr lang="en-GB" sz="2800" dirty="0"/>
              <a:t>of </a:t>
            </a:r>
            <a:r>
              <a:rPr lang="en-GB" sz="2800" b="1" dirty="0">
                <a:solidFill>
                  <a:srgbClr val="7030A0"/>
                </a:solidFill>
              </a:rPr>
              <a:t>chromosomes</a:t>
            </a:r>
            <a:r>
              <a:rPr lang="en-GB" sz="2800" dirty="0">
                <a:solidFill>
                  <a:srgbClr val="7030A0"/>
                </a:solidFill>
              </a:rPr>
              <a:t> </a:t>
            </a:r>
            <a:r>
              <a:rPr lang="en-GB" sz="2800" dirty="0"/>
              <a:t>in the nucleus. </a:t>
            </a:r>
          </a:p>
          <a:p>
            <a:pPr marL="0">
              <a:buNone/>
            </a:pPr>
            <a:endParaRPr lang="en-GB" sz="2800" dirty="0"/>
          </a:p>
          <a:p>
            <a:pPr marL="0">
              <a:buNone/>
            </a:pPr>
            <a:r>
              <a:rPr lang="en-GB" sz="2800" dirty="0" smtClean="0"/>
              <a:t>One </a:t>
            </a:r>
            <a:r>
              <a:rPr lang="en-GB" sz="2800" dirty="0"/>
              <a:t>of these pairs controls the </a:t>
            </a:r>
            <a:r>
              <a:rPr lang="en-GB" sz="2800" b="1" dirty="0">
                <a:solidFill>
                  <a:srgbClr val="7030A0"/>
                </a:solidFill>
              </a:rPr>
              <a:t>inheritance of gender </a:t>
            </a:r>
            <a:r>
              <a:rPr lang="en-GB" sz="2800" dirty="0"/>
              <a:t>- whether offspring are male or </a:t>
            </a:r>
            <a:r>
              <a:rPr lang="en-GB" sz="2800" dirty="0" smtClean="0"/>
              <a:t>female.</a:t>
            </a:r>
            <a:endParaRPr lang="en-GB" sz="2800" dirty="0"/>
          </a:p>
        </p:txBody>
      </p:sp>
      <p:sp>
        <p:nvSpPr>
          <p:cNvPr id="5" name="Rectangle 4"/>
          <p:cNvSpPr/>
          <p:nvPr/>
        </p:nvSpPr>
        <p:spPr>
          <a:xfrm>
            <a:off x="5429256" y="6000768"/>
            <a:ext cx="1000132" cy="4286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874583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852" t="18297" r="27481" b="33696"/>
          <a:stretch/>
        </p:blipFill>
        <p:spPr bwMode="auto">
          <a:xfrm>
            <a:off x="190042" y="2276872"/>
            <a:ext cx="8977935" cy="413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278" y="188640"/>
            <a:ext cx="8785210" cy="4752527"/>
          </a:xfrm>
        </p:spPr>
        <p:txBody>
          <a:bodyPr>
            <a:normAutofit/>
          </a:bodyPr>
          <a:lstStyle/>
          <a:p>
            <a:pPr marL="0" indent="0">
              <a:spcAft>
                <a:spcPts val="600"/>
              </a:spcAft>
              <a:buNone/>
            </a:pPr>
            <a:r>
              <a:rPr lang="en-GB" b="1" dirty="0" smtClean="0"/>
              <a:t>Bacteria</a:t>
            </a:r>
            <a:r>
              <a:rPr lang="en-GB" dirty="0" smtClean="0"/>
              <a:t> are single celled organisms which contain:</a:t>
            </a:r>
          </a:p>
          <a:p>
            <a:pPr marL="0" indent="0" algn="ctr">
              <a:buNone/>
            </a:pPr>
            <a:r>
              <a:rPr lang="en-GB" dirty="0">
                <a:solidFill>
                  <a:srgbClr val="7030A0"/>
                </a:solidFill>
              </a:rPr>
              <a:t>c</a:t>
            </a:r>
            <a:r>
              <a:rPr lang="en-GB" dirty="0" smtClean="0">
                <a:solidFill>
                  <a:srgbClr val="7030A0"/>
                </a:solidFill>
              </a:rPr>
              <a:t>ytoplasm          </a:t>
            </a:r>
            <a:r>
              <a:rPr lang="en-GB" dirty="0">
                <a:solidFill>
                  <a:srgbClr val="7030A0"/>
                </a:solidFill>
              </a:rPr>
              <a:t>c</a:t>
            </a:r>
            <a:r>
              <a:rPr lang="en-GB" dirty="0" smtClean="0">
                <a:solidFill>
                  <a:srgbClr val="7030A0"/>
                </a:solidFill>
              </a:rPr>
              <a:t>ell membrane          cell wall</a:t>
            </a:r>
          </a:p>
          <a:p>
            <a:pPr marL="0" indent="0" algn="ctr">
              <a:buNone/>
            </a:pPr>
            <a:r>
              <a:rPr lang="en-GB" b="1" dirty="0">
                <a:solidFill>
                  <a:srgbClr val="7030A0"/>
                </a:solidFill>
              </a:rPr>
              <a:t>n</a:t>
            </a:r>
            <a:r>
              <a:rPr lang="en-GB" b="1" dirty="0" smtClean="0">
                <a:solidFill>
                  <a:srgbClr val="7030A0"/>
                </a:solidFill>
              </a:rPr>
              <a:t>o distinct nucleus</a:t>
            </a:r>
            <a:endParaRPr lang="en-GB" b="1" dirty="0">
              <a:solidFill>
                <a:srgbClr val="7030A0"/>
              </a:solidFill>
            </a:endParaRPr>
          </a:p>
        </p:txBody>
      </p:sp>
    </p:spTree>
    <p:extLst>
      <p:ext uri="{BB962C8B-B14F-4D97-AF65-F5344CB8AC3E}">
        <p14:creationId xmlns:p14="http://schemas.microsoft.com/office/powerpoint/2010/main" val="1380501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sz="5400" b="1" dirty="0" smtClean="0"/>
              <a:t>Dominant or Recessive?</a:t>
            </a:r>
            <a:endParaRPr lang="en-GB" sz="5400" b="1" dirty="0"/>
          </a:p>
        </p:txBody>
      </p:sp>
      <p:sp>
        <p:nvSpPr>
          <p:cNvPr id="3" name="Content Placeholder 2"/>
          <p:cNvSpPr>
            <a:spLocks noGrp="1"/>
          </p:cNvSpPr>
          <p:nvPr>
            <p:ph idx="1"/>
          </p:nvPr>
        </p:nvSpPr>
        <p:spPr>
          <a:xfrm>
            <a:off x="285720" y="1142984"/>
            <a:ext cx="8572560" cy="571504"/>
          </a:xfrm>
        </p:spPr>
        <p:txBody>
          <a:bodyPr>
            <a:noAutofit/>
          </a:bodyPr>
          <a:lstStyle/>
          <a:p>
            <a:pPr>
              <a:buNone/>
            </a:pPr>
            <a:r>
              <a:rPr lang="en-GB" dirty="0">
                <a:latin typeface="+mj-lt"/>
              </a:rPr>
              <a:t>Alleles are dominant or </a:t>
            </a:r>
            <a:r>
              <a:rPr lang="en-GB" dirty="0" smtClean="0">
                <a:latin typeface="+mj-lt"/>
              </a:rPr>
              <a:t>recessive</a:t>
            </a:r>
            <a:r>
              <a:rPr lang="en-GB" dirty="0">
                <a:latin typeface="+mj-lt"/>
              </a:rPr>
              <a:t>.</a:t>
            </a:r>
          </a:p>
        </p:txBody>
      </p:sp>
      <p:pic>
        <p:nvPicPr>
          <p:cNvPr id="2050" name="Picture 2" descr="individual A is heterozygous and has one allele for blue eyes (recessive). B is homozygous and has two alleles for brown eyes (dominant). C is homozygous recessive and has two alleles for blue eyes (recessive) "/>
          <p:cNvPicPr>
            <a:picLocks noChangeAspect="1" noChangeArrowheads="1"/>
          </p:cNvPicPr>
          <p:nvPr/>
        </p:nvPicPr>
        <p:blipFill>
          <a:blip r:embed="rId2" cstate="print"/>
          <a:srcRect/>
          <a:stretch>
            <a:fillRect/>
          </a:stretch>
        </p:blipFill>
        <p:spPr bwMode="auto">
          <a:xfrm>
            <a:off x="1" y="1714488"/>
            <a:ext cx="9143999" cy="4320792"/>
          </a:xfrm>
          <a:prstGeom prst="rect">
            <a:avLst/>
          </a:prstGeom>
          <a:noFill/>
        </p:spPr>
      </p:pic>
    </p:spTree>
    <p:extLst>
      <p:ext uri="{BB962C8B-B14F-4D97-AF65-F5344CB8AC3E}">
        <p14:creationId xmlns:p14="http://schemas.microsoft.com/office/powerpoint/2010/main" val="3525304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sz="6000" b="1" dirty="0" err="1" smtClean="0"/>
              <a:t>Punnett</a:t>
            </a:r>
            <a:r>
              <a:rPr lang="en-GB" sz="6000" b="1" dirty="0" smtClean="0"/>
              <a:t> Squares</a:t>
            </a:r>
            <a:endParaRPr lang="en-GB" sz="6000" b="1" dirty="0"/>
          </a:p>
        </p:txBody>
      </p:sp>
      <p:sp>
        <p:nvSpPr>
          <p:cNvPr id="3" name="Content Placeholder 2"/>
          <p:cNvSpPr>
            <a:spLocks noGrp="1"/>
          </p:cNvSpPr>
          <p:nvPr>
            <p:ph idx="1"/>
          </p:nvPr>
        </p:nvSpPr>
        <p:spPr>
          <a:xfrm>
            <a:off x="0" y="1357298"/>
            <a:ext cx="3357554" cy="4525963"/>
          </a:xfrm>
        </p:spPr>
        <p:txBody>
          <a:bodyPr>
            <a:normAutofit/>
          </a:bodyPr>
          <a:lstStyle/>
          <a:p>
            <a:pPr>
              <a:buNone/>
            </a:pPr>
            <a:r>
              <a:rPr lang="en-GB" sz="4000" dirty="0" smtClean="0">
                <a:latin typeface="+mj-lt"/>
              </a:rPr>
              <a:t>	</a:t>
            </a:r>
            <a:r>
              <a:rPr lang="en-GB" dirty="0" smtClean="0">
                <a:latin typeface="+mj-lt"/>
              </a:rPr>
              <a:t>Show the possible </a:t>
            </a:r>
            <a:r>
              <a:rPr lang="en-GB" b="1" dirty="0" smtClean="0">
                <a:solidFill>
                  <a:srgbClr val="7030A0"/>
                </a:solidFill>
                <a:latin typeface="+mj-lt"/>
              </a:rPr>
              <a:t>genotypes</a:t>
            </a:r>
            <a:r>
              <a:rPr lang="en-GB" dirty="0" smtClean="0">
                <a:solidFill>
                  <a:srgbClr val="7030A0"/>
                </a:solidFill>
                <a:latin typeface="+mj-lt"/>
              </a:rPr>
              <a:t> </a:t>
            </a:r>
            <a:r>
              <a:rPr lang="en-GB" dirty="0" smtClean="0">
                <a:latin typeface="+mj-lt"/>
              </a:rPr>
              <a:t>produced when two organisms breed.</a:t>
            </a:r>
            <a:endParaRPr lang="en-GB" dirty="0">
              <a:latin typeface="+mj-lt"/>
            </a:endParaRPr>
          </a:p>
        </p:txBody>
      </p:sp>
      <p:pic>
        <p:nvPicPr>
          <p:cNvPr id="4098" name="Picture 2" descr="File:Punnett Square.svg">
            <a:hlinkClick r:id="rId2"/>
          </p:cNvPr>
          <p:cNvPicPr>
            <a:picLocks noChangeAspect="1" noChangeArrowheads="1"/>
          </p:cNvPicPr>
          <p:nvPr/>
        </p:nvPicPr>
        <p:blipFill>
          <a:blip r:embed="rId3" cstate="print"/>
          <a:srcRect/>
          <a:stretch>
            <a:fillRect/>
          </a:stretch>
        </p:blipFill>
        <p:spPr bwMode="auto">
          <a:xfrm>
            <a:off x="2928926" y="714356"/>
            <a:ext cx="5929322" cy="5929322"/>
          </a:xfrm>
          <a:prstGeom prst="rect">
            <a:avLst/>
          </a:prstGeom>
          <a:noFill/>
        </p:spPr>
      </p:pic>
    </p:spTree>
    <p:extLst>
      <p:ext uri="{BB962C8B-B14F-4D97-AF65-F5344CB8AC3E}">
        <p14:creationId xmlns:p14="http://schemas.microsoft.com/office/powerpoint/2010/main" val="3212153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he alleged evolutionary succession depicting the rise of modern-day hors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2683"/>
          <a:stretch/>
        </p:blipFill>
        <p:spPr bwMode="auto">
          <a:xfrm>
            <a:off x="4629868" y="24723"/>
            <a:ext cx="4523885" cy="34762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alleged evolutionary succession depicting the rise of modern-day hors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6879"/>
          <a:stretch/>
        </p:blipFill>
        <p:spPr bwMode="auto">
          <a:xfrm>
            <a:off x="179512" y="378860"/>
            <a:ext cx="4788024" cy="2768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884" y="178805"/>
            <a:ext cx="1790875" cy="584775"/>
          </a:xfrm>
          <a:prstGeom prst="rect">
            <a:avLst/>
          </a:prstGeom>
          <a:noFill/>
        </p:spPr>
        <p:txBody>
          <a:bodyPr wrap="none" rtlCol="0">
            <a:spAutoFit/>
          </a:bodyPr>
          <a:lstStyle/>
          <a:p>
            <a:r>
              <a:rPr lang="en-GB" sz="3200" b="1" dirty="0" smtClean="0"/>
              <a:t>Evolution</a:t>
            </a:r>
            <a:endParaRPr lang="en-GB" sz="2400" b="1" dirty="0"/>
          </a:p>
        </p:txBody>
      </p:sp>
      <p:sp>
        <p:nvSpPr>
          <p:cNvPr id="5" name="TextBox 4"/>
          <p:cNvSpPr txBox="1"/>
          <p:nvPr/>
        </p:nvSpPr>
        <p:spPr>
          <a:xfrm>
            <a:off x="104346" y="4221088"/>
            <a:ext cx="8905844" cy="2246769"/>
          </a:xfrm>
          <a:prstGeom prst="rect">
            <a:avLst/>
          </a:prstGeom>
          <a:noFill/>
        </p:spPr>
        <p:txBody>
          <a:bodyPr wrap="square" rtlCol="0">
            <a:spAutoFit/>
          </a:bodyPr>
          <a:lstStyle/>
          <a:p>
            <a:r>
              <a:rPr lang="en-GB" sz="2800" b="1" dirty="0" smtClean="0"/>
              <a:t>Fossils</a:t>
            </a:r>
            <a:r>
              <a:rPr lang="en-GB" sz="2800" dirty="0" smtClean="0"/>
              <a:t> are the remains of </a:t>
            </a:r>
            <a:r>
              <a:rPr lang="en-GB" sz="2800" b="1" dirty="0" smtClean="0"/>
              <a:t>organisms</a:t>
            </a:r>
            <a:r>
              <a:rPr lang="en-GB" sz="2800" dirty="0" smtClean="0"/>
              <a:t> which died thousands or millions of years ago.</a:t>
            </a:r>
          </a:p>
          <a:p>
            <a:endParaRPr lang="en-GB" sz="2800" dirty="0" smtClean="0"/>
          </a:p>
          <a:p>
            <a:r>
              <a:rPr lang="en-GB" sz="2800" dirty="0" smtClean="0"/>
              <a:t>By looking at fossils, we can see that organisms have changed very slowly over time. </a:t>
            </a:r>
            <a:endParaRPr lang="en-GB" sz="2800" dirty="0"/>
          </a:p>
        </p:txBody>
      </p:sp>
      <p:sp>
        <p:nvSpPr>
          <p:cNvPr id="7" name="TextBox 6"/>
          <p:cNvSpPr txBox="1"/>
          <p:nvPr/>
        </p:nvSpPr>
        <p:spPr>
          <a:xfrm>
            <a:off x="94727" y="3328708"/>
            <a:ext cx="1183337" cy="646331"/>
          </a:xfrm>
          <a:prstGeom prst="rect">
            <a:avLst/>
          </a:prstGeom>
          <a:noFill/>
        </p:spPr>
        <p:txBody>
          <a:bodyPr wrap="none" rtlCol="0">
            <a:spAutoFit/>
          </a:bodyPr>
          <a:lstStyle/>
          <a:p>
            <a:pPr algn="ctr"/>
            <a:r>
              <a:rPr lang="en-GB" b="1" dirty="0" smtClean="0">
                <a:solidFill>
                  <a:srgbClr val="7030A0"/>
                </a:solidFill>
              </a:rPr>
              <a:t>60 million </a:t>
            </a:r>
          </a:p>
          <a:p>
            <a:pPr algn="ctr"/>
            <a:r>
              <a:rPr lang="en-GB" b="1" dirty="0" smtClean="0">
                <a:solidFill>
                  <a:srgbClr val="7030A0"/>
                </a:solidFill>
              </a:rPr>
              <a:t>years ago</a:t>
            </a:r>
            <a:endParaRPr lang="en-GB" b="1" dirty="0">
              <a:solidFill>
                <a:srgbClr val="7030A0"/>
              </a:solidFill>
            </a:endParaRPr>
          </a:p>
        </p:txBody>
      </p:sp>
      <p:sp>
        <p:nvSpPr>
          <p:cNvPr id="10" name="TextBox 9"/>
          <p:cNvSpPr txBox="1"/>
          <p:nvPr/>
        </p:nvSpPr>
        <p:spPr>
          <a:xfrm>
            <a:off x="7922648" y="3328709"/>
            <a:ext cx="1087542" cy="646331"/>
          </a:xfrm>
          <a:prstGeom prst="rect">
            <a:avLst/>
          </a:prstGeom>
          <a:solidFill>
            <a:schemeClr val="bg1"/>
          </a:solidFill>
        </p:spPr>
        <p:txBody>
          <a:bodyPr wrap="none" rtlCol="0">
            <a:spAutoFit/>
          </a:bodyPr>
          <a:lstStyle/>
          <a:p>
            <a:pPr algn="ctr"/>
            <a:r>
              <a:rPr lang="en-GB" b="1" dirty="0" smtClean="0">
                <a:solidFill>
                  <a:srgbClr val="7030A0"/>
                </a:solidFill>
              </a:rPr>
              <a:t>1 million </a:t>
            </a:r>
          </a:p>
          <a:p>
            <a:pPr algn="ctr"/>
            <a:r>
              <a:rPr lang="en-GB" b="1" dirty="0" smtClean="0">
                <a:solidFill>
                  <a:srgbClr val="7030A0"/>
                </a:solidFill>
              </a:rPr>
              <a:t>years ago</a:t>
            </a:r>
            <a:endParaRPr lang="en-GB" b="1" dirty="0">
              <a:solidFill>
                <a:srgbClr val="7030A0"/>
              </a:solidFill>
            </a:endParaRPr>
          </a:p>
        </p:txBody>
      </p:sp>
      <p:sp>
        <p:nvSpPr>
          <p:cNvPr id="8" name="Right Arrow 7"/>
          <p:cNvSpPr/>
          <p:nvPr/>
        </p:nvSpPr>
        <p:spPr>
          <a:xfrm>
            <a:off x="1281979" y="3501008"/>
            <a:ext cx="6640669"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8666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arthtimeline.com/wp-content/uploads/2012/03/earth-time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16631"/>
            <a:ext cx="6853783" cy="657858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51520" y="2852936"/>
            <a:ext cx="432048" cy="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47252" y="3212976"/>
            <a:ext cx="432048" cy="0"/>
          </a:xfrm>
          <a:prstGeom prst="line">
            <a:avLst/>
          </a:prstGeom>
          <a:ln>
            <a:solidFill>
              <a:srgbClr val="3333CC"/>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51520" y="3573016"/>
            <a:ext cx="432048" cy="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51520" y="3975740"/>
            <a:ext cx="432048" cy="0"/>
          </a:xfrm>
          <a:prstGeom prst="line">
            <a:avLst/>
          </a:prstGeom>
          <a:ln>
            <a:solidFill>
              <a:srgbClr val="00CC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47252" y="4365104"/>
            <a:ext cx="432048"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251520" y="4725144"/>
            <a:ext cx="432048" cy="0"/>
          </a:xfrm>
          <a:prstGeom prst="line">
            <a:avLst/>
          </a:prstGeom>
          <a:ln>
            <a:solidFill>
              <a:srgbClr val="FF3300"/>
            </a:solidFill>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683568" y="2636912"/>
            <a:ext cx="2280817" cy="2677656"/>
          </a:xfrm>
          <a:prstGeom prst="rect">
            <a:avLst/>
          </a:prstGeom>
          <a:noFill/>
        </p:spPr>
        <p:txBody>
          <a:bodyPr wrap="none" rtlCol="0">
            <a:spAutoFit/>
          </a:bodyPr>
          <a:lstStyle/>
          <a:p>
            <a:r>
              <a:rPr lang="en-GB" sz="2400" b="1" dirty="0" smtClean="0">
                <a:ln w="3175">
                  <a:solidFill>
                    <a:schemeClr val="bg1">
                      <a:lumMod val="50000"/>
                    </a:schemeClr>
                  </a:solidFill>
                </a:ln>
                <a:solidFill>
                  <a:srgbClr val="7030A0"/>
                </a:solidFill>
              </a:rPr>
              <a:t>Prokaryotes</a:t>
            </a:r>
          </a:p>
          <a:p>
            <a:r>
              <a:rPr lang="en-GB" sz="2400" b="1" dirty="0" smtClean="0">
                <a:ln w="3175">
                  <a:solidFill>
                    <a:schemeClr val="bg1">
                      <a:lumMod val="50000"/>
                    </a:schemeClr>
                  </a:solidFill>
                </a:ln>
                <a:solidFill>
                  <a:srgbClr val="3333CC"/>
                </a:solidFill>
              </a:rPr>
              <a:t>Eukaryotes</a:t>
            </a:r>
          </a:p>
          <a:p>
            <a:r>
              <a:rPr lang="en-GB" sz="2400" b="1" dirty="0" smtClean="0">
                <a:ln w="3175">
                  <a:solidFill>
                    <a:schemeClr val="bg1">
                      <a:lumMod val="50000"/>
                    </a:schemeClr>
                  </a:solidFill>
                </a:ln>
                <a:solidFill>
                  <a:srgbClr val="00B0F0"/>
                </a:solidFill>
              </a:rPr>
              <a:t>Multicellular life</a:t>
            </a:r>
          </a:p>
          <a:p>
            <a:r>
              <a:rPr lang="en-GB" sz="2400" b="1" dirty="0" smtClean="0">
                <a:ln w="3175">
                  <a:solidFill>
                    <a:schemeClr val="bg1">
                      <a:lumMod val="50000"/>
                    </a:schemeClr>
                  </a:solidFill>
                </a:ln>
                <a:solidFill>
                  <a:srgbClr val="00CC00"/>
                </a:solidFill>
              </a:rPr>
              <a:t>Animals</a:t>
            </a:r>
          </a:p>
          <a:p>
            <a:r>
              <a:rPr lang="en-GB" sz="2400" b="1" dirty="0" smtClean="0">
                <a:ln w="3175">
                  <a:solidFill>
                    <a:schemeClr val="bg1">
                      <a:lumMod val="50000"/>
                    </a:schemeClr>
                  </a:solidFill>
                </a:ln>
                <a:solidFill>
                  <a:srgbClr val="FFFF00"/>
                </a:solidFill>
              </a:rPr>
              <a:t>Land plants</a:t>
            </a:r>
          </a:p>
          <a:p>
            <a:r>
              <a:rPr lang="en-GB" sz="2400" b="1" dirty="0" smtClean="0">
                <a:ln w="3175">
                  <a:solidFill>
                    <a:schemeClr val="bg1">
                      <a:lumMod val="50000"/>
                    </a:schemeClr>
                  </a:solidFill>
                </a:ln>
                <a:solidFill>
                  <a:schemeClr val="accent6">
                    <a:lumMod val="75000"/>
                  </a:schemeClr>
                </a:solidFill>
              </a:rPr>
              <a:t>Mammals</a:t>
            </a:r>
          </a:p>
          <a:p>
            <a:r>
              <a:rPr lang="en-GB" sz="2400" b="1" dirty="0" smtClean="0">
                <a:ln w="3175">
                  <a:solidFill>
                    <a:schemeClr val="bg1">
                      <a:lumMod val="50000"/>
                    </a:schemeClr>
                  </a:solidFill>
                </a:ln>
                <a:solidFill>
                  <a:srgbClr val="C00000"/>
                </a:solidFill>
              </a:rPr>
              <a:t>Humans </a:t>
            </a:r>
            <a:endParaRPr lang="en-GB" sz="2400" b="1" dirty="0">
              <a:ln w="3175">
                <a:solidFill>
                  <a:schemeClr val="bg1">
                    <a:lumMod val="50000"/>
                  </a:schemeClr>
                </a:solidFill>
              </a:ln>
              <a:solidFill>
                <a:srgbClr val="C00000"/>
              </a:solidFill>
            </a:endParaRPr>
          </a:p>
        </p:txBody>
      </p:sp>
      <p:cxnSp>
        <p:nvCxnSpPr>
          <p:cNvPr id="14" name="Straight Connector 13"/>
          <p:cNvCxnSpPr/>
          <p:nvPr/>
        </p:nvCxnSpPr>
        <p:spPr>
          <a:xfrm>
            <a:off x="247252" y="5085184"/>
            <a:ext cx="432048"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3537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4525963"/>
          </a:xfrm>
        </p:spPr>
        <p:txBody>
          <a:bodyPr/>
          <a:lstStyle/>
          <a:p>
            <a:pPr marL="0" indent="0">
              <a:buNone/>
            </a:pPr>
            <a:r>
              <a:rPr lang="en-GB" dirty="0" smtClean="0"/>
              <a:t>Fossils form if an organism </a:t>
            </a:r>
            <a:r>
              <a:rPr lang="en-GB" b="1" dirty="0" smtClean="0">
                <a:solidFill>
                  <a:srgbClr val="7030A0"/>
                </a:solidFill>
              </a:rPr>
              <a:t>does not decay  </a:t>
            </a:r>
            <a:r>
              <a:rPr lang="en-GB" dirty="0" smtClean="0"/>
              <a:t>because:</a:t>
            </a:r>
          </a:p>
          <a:p>
            <a:pPr lvl="1"/>
            <a:r>
              <a:rPr lang="en-GB" dirty="0" smtClean="0"/>
              <a:t>little oxygen was present</a:t>
            </a:r>
          </a:p>
          <a:p>
            <a:pPr lvl="1"/>
            <a:r>
              <a:rPr lang="en-GB" dirty="0" smtClean="0"/>
              <a:t>poisonous gases killed of decay causing organisms </a:t>
            </a:r>
          </a:p>
          <a:p>
            <a:pPr lvl="1"/>
            <a:r>
              <a:rPr lang="en-GB" dirty="0" smtClean="0"/>
              <a:t>low temperature </a:t>
            </a:r>
          </a:p>
          <a:p>
            <a:pPr marL="0" indent="0">
              <a:buNone/>
            </a:pPr>
            <a:endParaRPr lang="en-GB" dirty="0"/>
          </a:p>
        </p:txBody>
      </p:sp>
      <p:pic>
        <p:nvPicPr>
          <p:cNvPr id="8194" name="Picture 2" descr="http://blog.everythingdinosaur.co.uk/wp-content/uploads/old/frozen_baby_mammo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261098" y="3008663"/>
            <a:ext cx="4326661" cy="34391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visualphotos.com/photo/1x3744911/insect_in_amber_insect_trapped_in_amber_baltic_ab939a.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1066" b="89344" l="8000" r="91000"/>
                    </a14:imgEffect>
                  </a14:imgLayer>
                </a14:imgProps>
              </a:ext>
              <a:ext uri="{28A0092B-C50C-407E-A947-70E740481C1C}">
                <a14:useLocalDpi xmlns:a14="http://schemas.microsoft.com/office/drawing/2010/main" val="0"/>
              </a:ext>
            </a:extLst>
          </a:blip>
          <a:srcRect l="8069" t="10346" r="9323" b="9060"/>
          <a:stretch/>
        </p:blipFill>
        <p:spPr bwMode="auto">
          <a:xfrm rot="18446014">
            <a:off x="-80814" y="3607530"/>
            <a:ext cx="3295474" cy="224140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manchestereventsguide.co.uk/img/full/pop/LINDOW%20MA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35" b="100000" l="3200" r="95200"/>
                    </a14:imgEffect>
                  </a14:imgLayer>
                </a14:imgProps>
              </a:ext>
              <a:ext uri="{28A0092B-C50C-407E-A947-70E740481C1C}">
                <a14:useLocalDpi xmlns:a14="http://schemas.microsoft.com/office/drawing/2010/main" val="0"/>
              </a:ext>
            </a:extLst>
          </a:blip>
          <a:srcRect/>
          <a:stretch>
            <a:fillRect/>
          </a:stretch>
        </p:blipFill>
        <p:spPr bwMode="auto">
          <a:xfrm rot="1481956">
            <a:off x="2303203" y="3557038"/>
            <a:ext cx="4229514" cy="316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11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4525963"/>
          </a:xfrm>
        </p:spPr>
        <p:txBody>
          <a:bodyPr/>
          <a:lstStyle/>
          <a:p>
            <a:pPr marL="0" indent="0" algn="ctr">
              <a:buNone/>
            </a:pPr>
            <a:r>
              <a:rPr lang="en-GB" sz="4000" b="1" dirty="0" smtClean="0"/>
              <a:t>Fossil Formation</a:t>
            </a:r>
          </a:p>
          <a:p>
            <a:pPr marL="0" indent="0">
              <a:buNone/>
            </a:pPr>
            <a:r>
              <a:rPr lang="en-GB" dirty="0" smtClean="0"/>
              <a:t>Trace or imprints are left behind by organisms.</a:t>
            </a:r>
          </a:p>
          <a:p>
            <a:endParaRPr lang="en-GB" dirty="0"/>
          </a:p>
        </p:txBody>
      </p:sp>
      <p:pic>
        <p:nvPicPr>
          <p:cNvPr id="11266" name="Picture 2" descr="http://www.thearlephotography.com/LIBRARY_GALLERIES/ISLE_OF_WIGHT/content/bin/images/large/78_DINOSAUR_FOOTPRINT_0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528" b="10359"/>
          <a:stretch/>
        </p:blipFill>
        <p:spPr bwMode="auto">
          <a:xfrm rot="5400000">
            <a:off x="5129390" y="2843394"/>
            <a:ext cx="5135893" cy="28933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4.bp.blogspot.com/_ZHv_I4h7INY/S7FvPQOTWRI/AAAAAAAADmo/VYsrYXQtmPo/s1600/West+Virginia-Virginia+border+fossi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81" b="7172"/>
          <a:stretch/>
        </p:blipFill>
        <p:spPr bwMode="auto">
          <a:xfrm rot="16200000">
            <a:off x="2172943" y="2810977"/>
            <a:ext cx="5166601" cy="298885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img.metro.co.uk/i/pix/2008/11/DinoPrintsEPA_450x4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86" r="5077"/>
          <a:stretch/>
        </p:blipFill>
        <p:spPr bwMode="auto">
          <a:xfrm>
            <a:off x="0" y="1722114"/>
            <a:ext cx="3261814" cy="5135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6296" y="6369615"/>
            <a:ext cx="1774338" cy="408623"/>
          </a:xfrm>
          <a:prstGeom prst="round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GB" dirty="0" smtClean="0"/>
              <a:t>Isle of Wight, UK</a:t>
            </a:r>
            <a:endParaRPr lang="en-GB" dirty="0"/>
          </a:p>
        </p:txBody>
      </p:sp>
    </p:spTree>
    <p:extLst>
      <p:ext uri="{BB962C8B-B14F-4D97-AF65-F5344CB8AC3E}">
        <p14:creationId xmlns:p14="http://schemas.microsoft.com/office/powerpoint/2010/main" val="2820192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4525963"/>
          </a:xfrm>
        </p:spPr>
        <p:txBody>
          <a:bodyPr/>
          <a:lstStyle/>
          <a:p>
            <a:pPr marL="0" indent="0" algn="ctr">
              <a:buNone/>
            </a:pPr>
            <a:r>
              <a:rPr lang="en-GB" sz="4000" b="1" dirty="0" smtClean="0"/>
              <a:t>Fossil Formation</a:t>
            </a:r>
          </a:p>
          <a:p>
            <a:pPr marL="0" indent="0">
              <a:buNone/>
            </a:pPr>
            <a:r>
              <a:rPr lang="en-GB" dirty="0" smtClean="0"/>
              <a:t>Hard parts of organism replaced by </a:t>
            </a:r>
            <a:r>
              <a:rPr lang="en-GB" b="1" dirty="0" smtClean="0"/>
              <a:t>minerals</a:t>
            </a:r>
            <a:r>
              <a:rPr lang="en-GB" dirty="0" smtClean="0"/>
              <a:t>.</a:t>
            </a:r>
          </a:p>
          <a:p>
            <a:pPr marL="0" indent="0">
              <a:buNone/>
            </a:pPr>
            <a:r>
              <a:rPr lang="en-GB" dirty="0" smtClean="0"/>
              <a:t>This is the most common type of fossil.</a:t>
            </a:r>
          </a:p>
          <a:p>
            <a:endParaRPr lang="en-GB" dirty="0"/>
          </a:p>
        </p:txBody>
      </p:sp>
      <p:pic>
        <p:nvPicPr>
          <p:cNvPr id="9218" name="Picture 2" descr="http://www.luxurylaunches.com/entry_images/0708/24/t-rex-replic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9333" y1="85666" x2="29333" y2="85666"/>
                        <a14:foregroundMark x1="27333" y1="77133" x2="27333" y2="77133"/>
                        <a14:foregroundMark x1="25778" y1="72014" x2="25778" y2="72014"/>
                        <a14:foregroundMark x1="27778" y1="67918" x2="27778" y2="67918"/>
                        <a14:foregroundMark x1="27778" y1="64505" x2="27778" y2="64505"/>
                        <a14:foregroundMark x1="29111" y1="70307" x2="29111" y2="70307"/>
                      </a14:backgroundRemoval>
                    </a14:imgEffect>
                  </a14:imgLayer>
                </a14:imgProps>
              </a:ext>
              <a:ext uri="{28A0092B-C50C-407E-A947-70E740481C1C}">
                <a14:useLocalDpi xmlns:a14="http://schemas.microsoft.com/office/drawing/2010/main" val="0"/>
              </a:ext>
            </a:extLst>
          </a:blip>
          <a:srcRect/>
          <a:stretch>
            <a:fillRect/>
          </a:stretch>
        </p:blipFill>
        <p:spPr bwMode="auto">
          <a:xfrm>
            <a:off x="1979712" y="2181686"/>
            <a:ext cx="7153767" cy="465789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answersingenesis.org/assets/images/articles/am/v2/n2/2-17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9438" l="0" r="100000"/>
                    </a14:imgEffect>
                  </a14:imgLayer>
                </a14:imgProps>
              </a:ext>
              <a:ext uri="{28A0092B-C50C-407E-A947-70E740481C1C}">
                <a14:useLocalDpi xmlns:a14="http://schemas.microsoft.com/office/drawing/2010/main" val="0"/>
              </a:ext>
            </a:extLst>
          </a:blip>
          <a:srcRect l="10095" t="12391" r="7829"/>
          <a:stretch/>
        </p:blipFill>
        <p:spPr bwMode="auto">
          <a:xfrm>
            <a:off x="0" y="3717032"/>
            <a:ext cx="3272220" cy="261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666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wisegeek.com/small/algae-as-seen-through-a-microsc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005515" y="3716924"/>
            <a:ext cx="2502238" cy="37799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79512" y="260648"/>
            <a:ext cx="8712968" cy="4525963"/>
          </a:xfrm>
        </p:spPr>
        <p:txBody>
          <a:bodyPr/>
          <a:lstStyle/>
          <a:p>
            <a:pPr marL="0" indent="0">
              <a:buNone/>
            </a:pPr>
            <a:r>
              <a:rPr lang="en-GB" sz="4000" b="1" dirty="0" smtClean="0"/>
              <a:t>The fossil record is incomplete.</a:t>
            </a:r>
          </a:p>
          <a:p>
            <a:pPr marL="0" indent="0">
              <a:buNone/>
            </a:pPr>
            <a:r>
              <a:rPr lang="en-GB" dirty="0" smtClean="0"/>
              <a:t>Why?</a:t>
            </a:r>
          </a:p>
          <a:p>
            <a:pPr marL="0" indent="0">
              <a:buNone/>
            </a:pPr>
            <a:endParaRPr lang="en-GB" sz="1400" dirty="0"/>
          </a:p>
          <a:p>
            <a:r>
              <a:rPr lang="en-GB" dirty="0" smtClean="0"/>
              <a:t>Early forms of life were </a:t>
            </a:r>
            <a:r>
              <a:rPr lang="en-GB" b="1" dirty="0" smtClean="0">
                <a:solidFill>
                  <a:srgbClr val="7030A0"/>
                </a:solidFill>
              </a:rPr>
              <a:t>soft bodied</a:t>
            </a:r>
            <a:r>
              <a:rPr lang="en-GB" dirty="0" smtClean="0"/>
              <a:t>.</a:t>
            </a:r>
          </a:p>
          <a:p>
            <a:r>
              <a:rPr lang="en-GB" dirty="0" smtClean="0"/>
              <a:t>Fossilisation requires very </a:t>
            </a:r>
            <a:r>
              <a:rPr lang="en-GB" b="1" dirty="0" smtClean="0">
                <a:solidFill>
                  <a:srgbClr val="7030A0"/>
                </a:solidFill>
              </a:rPr>
              <a:t>specific conditions</a:t>
            </a:r>
            <a:r>
              <a:rPr lang="en-GB" dirty="0" smtClean="0"/>
              <a:t>.</a:t>
            </a:r>
          </a:p>
          <a:p>
            <a:r>
              <a:rPr lang="en-GB" dirty="0" smtClean="0"/>
              <a:t>Many fossils are </a:t>
            </a:r>
            <a:r>
              <a:rPr lang="en-GB" b="1" dirty="0" smtClean="0">
                <a:solidFill>
                  <a:srgbClr val="7030A0"/>
                </a:solidFill>
              </a:rPr>
              <a:t>destroyed</a:t>
            </a:r>
            <a:r>
              <a:rPr lang="en-GB" dirty="0" smtClean="0"/>
              <a:t>.</a:t>
            </a:r>
          </a:p>
          <a:p>
            <a:r>
              <a:rPr lang="en-GB" dirty="0" smtClean="0"/>
              <a:t>Many fossils have </a:t>
            </a:r>
            <a:r>
              <a:rPr lang="en-GB" b="1" dirty="0" smtClean="0">
                <a:solidFill>
                  <a:srgbClr val="7030A0"/>
                </a:solidFill>
              </a:rPr>
              <a:t>not been found yet</a:t>
            </a:r>
            <a:r>
              <a:rPr lang="en-GB" dirty="0" smtClean="0"/>
              <a:t>.</a:t>
            </a:r>
          </a:p>
          <a:p>
            <a:endParaRPr lang="en-GB" dirty="0"/>
          </a:p>
        </p:txBody>
      </p:sp>
    </p:spTree>
    <p:extLst>
      <p:ext uri="{BB962C8B-B14F-4D97-AF65-F5344CB8AC3E}">
        <p14:creationId xmlns:p14="http://schemas.microsoft.com/office/powerpoint/2010/main" val="655481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elotsoftware.co.uk/images/charles-darwin-evol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1937" y="1052736"/>
            <a:ext cx="4112064" cy="58052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8596" y="0"/>
            <a:ext cx="8229600" cy="1143000"/>
          </a:xfrm>
        </p:spPr>
        <p:txBody>
          <a:bodyPr/>
          <a:lstStyle/>
          <a:p>
            <a:pPr algn="l"/>
            <a:r>
              <a:rPr lang="en-GB" b="1" dirty="0" smtClean="0"/>
              <a:t>Evolution by Natural Selection</a:t>
            </a:r>
            <a:endParaRPr lang="en-GB" b="1" dirty="0"/>
          </a:p>
        </p:txBody>
      </p:sp>
      <p:sp>
        <p:nvSpPr>
          <p:cNvPr id="3" name="Content Placeholder 2"/>
          <p:cNvSpPr>
            <a:spLocks noGrp="1"/>
          </p:cNvSpPr>
          <p:nvPr>
            <p:ph idx="1"/>
          </p:nvPr>
        </p:nvSpPr>
        <p:spPr>
          <a:xfrm>
            <a:off x="179512" y="1124744"/>
            <a:ext cx="4752528" cy="5400600"/>
          </a:xfrm>
        </p:spPr>
        <p:txBody>
          <a:bodyPr>
            <a:normAutofit/>
          </a:bodyPr>
          <a:lstStyle/>
          <a:p>
            <a:pPr marL="0" indent="0">
              <a:spcAft>
                <a:spcPts val="1800"/>
              </a:spcAft>
              <a:buNone/>
            </a:pPr>
            <a:r>
              <a:rPr lang="en-GB" sz="2800" dirty="0" smtClean="0"/>
              <a:t>Individuals </a:t>
            </a:r>
            <a:r>
              <a:rPr lang="en-GB" sz="2800" dirty="0"/>
              <a:t>in a species show </a:t>
            </a:r>
            <a:r>
              <a:rPr lang="en-GB" sz="2800" b="1" dirty="0"/>
              <a:t>a wide range of variation</a:t>
            </a:r>
            <a:r>
              <a:rPr lang="en-GB" sz="2800" dirty="0"/>
              <a:t>.</a:t>
            </a:r>
          </a:p>
          <a:p>
            <a:pPr marL="0" indent="0">
              <a:spcAft>
                <a:spcPts val="1800"/>
              </a:spcAft>
              <a:buNone/>
            </a:pPr>
            <a:r>
              <a:rPr lang="en-GB" sz="2800" dirty="0"/>
              <a:t>This </a:t>
            </a:r>
            <a:r>
              <a:rPr lang="en-GB" sz="2800" dirty="0" smtClean="0"/>
              <a:t>is </a:t>
            </a:r>
            <a:r>
              <a:rPr lang="en-GB" sz="2800" dirty="0"/>
              <a:t>because of </a:t>
            </a:r>
            <a:r>
              <a:rPr lang="en-GB" sz="2800" b="1" dirty="0"/>
              <a:t>differences</a:t>
            </a:r>
            <a:r>
              <a:rPr lang="en-GB" sz="2800" dirty="0"/>
              <a:t> in genes.</a:t>
            </a:r>
          </a:p>
          <a:p>
            <a:pPr marL="0" indent="0">
              <a:spcAft>
                <a:spcPts val="1800"/>
              </a:spcAft>
              <a:buNone/>
            </a:pPr>
            <a:r>
              <a:rPr lang="en-GB" sz="2800" dirty="0"/>
              <a:t>Individuals </a:t>
            </a:r>
            <a:r>
              <a:rPr lang="en-GB" sz="2800" dirty="0" smtClean="0"/>
              <a:t>most </a:t>
            </a:r>
            <a:r>
              <a:rPr lang="en-GB" sz="2800" b="1" dirty="0"/>
              <a:t>suited to the environment</a:t>
            </a:r>
            <a:r>
              <a:rPr lang="en-GB" sz="2800" dirty="0"/>
              <a:t> are more likely to survive and </a:t>
            </a:r>
            <a:r>
              <a:rPr lang="en-GB" sz="2800" b="1" dirty="0"/>
              <a:t>reproduce</a:t>
            </a:r>
            <a:r>
              <a:rPr lang="en-GB" sz="2800" dirty="0"/>
              <a:t>.</a:t>
            </a:r>
          </a:p>
          <a:p>
            <a:pPr marL="0" indent="0">
              <a:spcAft>
                <a:spcPts val="1800"/>
              </a:spcAft>
              <a:buNone/>
            </a:pPr>
            <a:r>
              <a:rPr lang="en-GB" sz="2800" dirty="0"/>
              <a:t>The </a:t>
            </a:r>
            <a:r>
              <a:rPr lang="en-GB" sz="2800" dirty="0" smtClean="0"/>
              <a:t>successful genes are then </a:t>
            </a:r>
            <a:r>
              <a:rPr lang="en-GB" sz="2800" b="1" dirty="0"/>
              <a:t>passed to the offspring</a:t>
            </a:r>
            <a:r>
              <a:rPr lang="en-GB" sz="2800" dirty="0"/>
              <a:t> in the next generation</a:t>
            </a:r>
            <a:r>
              <a:rPr lang="en-GB" sz="2800" dirty="0" smtClean="0"/>
              <a:t>.</a:t>
            </a:r>
            <a:endParaRPr lang="en-GB" sz="2800" dirty="0"/>
          </a:p>
        </p:txBody>
      </p:sp>
      <p:sp>
        <p:nvSpPr>
          <p:cNvPr id="5" name="TextBox 4"/>
          <p:cNvSpPr txBox="1"/>
          <p:nvPr/>
        </p:nvSpPr>
        <p:spPr>
          <a:xfrm>
            <a:off x="5868144" y="5949280"/>
            <a:ext cx="3159519" cy="715089"/>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3600" b="1" i="1" dirty="0" smtClean="0"/>
              <a:t>Charles Darwin</a:t>
            </a:r>
            <a:endParaRPr lang="en-GB" sz="3600" b="1" i="1" dirty="0"/>
          </a:p>
        </p:txBody>
      </p:sp>
    </p:spTree>
    <p:extLst>
      <p:ext uri="{BB962C8B-B14F-4D97-AF65-F5344CB8AC3E}">
        <p14:creationId xmlns:p14="http://schemas.microsoft.com/office/powerpoint/2010/main" val="1069875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928670"/>
          </a:xfrm>
        </p:spPr>
        <p:txBody>
          <a:bodyPr/>
          <a:lstStyle/>
          <a:p>
            <a:r>
              <a:rPr lang="en-GB" b="1" dirty="0" smtClean="0"/>
              <a:t>Extinction</a:t>
            </a:r>
            <a:endParaRPr lang="en-GB" b="1" dirty="0"/>
          </a:p>
        </p:txBody>
      </p:sp>
      <p:sp>
        <p:nvSpPr>
          <p:cNvPr id="3" name="Content Placeholder 2"/>
          <p:cNvSpPr>
            <a:spLocks noGrp="1"/>
          </p:cNvSpPr>
          <p:nvPr>
            <p:ph idx="1"/>
          </p:nvPr>
        </p:nvSpPr>
        <p:spPr>
          <a:xfrm>
            <a:off x="107504" y="836712"/>
            <a:ext cx="8715436" cy="4525963"/>
          </a:xfrm>
        </p:spPr>
        <p:txBody>
          <a:bodyPr/>
          <a:lstStyle/>
          <a:p>
            <a:pPr>
              <a:buNone/>
            </a:pPr>
            <a:r>
              <a:rPr lang="en-GB" dirty="0" smtClean="0"/>
              <a:t>What causes organisms to become extinct?</a:t>
            </a:r>
          </a:p>
          <a:p>
            <a:pPr>
              <a:buNone/>
            </a:pPr>
            <a:endParaRPr lang="en-GB" sz="1800" dirty="0" smtClean="0"/>
          </a:p>
          <a:p>
            <a:pPr lvl="1">
              <a:buFont typeface="Arial" pitchFamily="34" charset="0"/>
              <a:buChar char="•"/>
            </a:pPr>
            <a:r>
              <a:rPr lang="en-GB" sz="3200" dirty="0" smtClean="0"/>
              <a:t>Competition</a:t>
            </a:r>
          </a:p>
          <a:p>
            <a:pPr lvl="1">
              <a:buFont typeface="Arial" pitchFamily="34" charset="0"/>
              <a:buChar char="•"/>
            </a:pPr>
            <a:r>
              <a:rPr lang="en-GB" sz="3200" dirty="0" smtClean="0"/>
              <a:t>New predators</a:t>
            </a:r>
          </a:p>
          <a:p>
            <a:pPr lvl="1">
              <a:buFont typeface="Arial" pitchFamily="34" charset="0"/>
              <a:buChar char="•"/>
            </a:pPr>
            <a:r>
              <a:rPr lang="en-GB" sz="3200" dirty="0" smtClean="0"/>
              <a:t>New diseases</a:t>
            </a:r>
          </a:p>
          <a:p>
            <a:pPr lvl="1">
              <a:buFont typeface="Arial" pitchFamily="34" charset="0"/>
              <a:buChar char="•"/>
            </a:pPr>
            <a:r>
              <a:rPr lang="en-GB" sz="3200" dirty="0" smtClean="0"/>
              <a:t>Environmental changes</a:t>
            </a:r>
          </a:p>
          <a:p>
            <a:endParaRPr lang="en-GB" dirty="0"/>
          </a:p>
        </p:txBody>
      </p:sp>
      <p:pic>
        <p:nvPicPr>
          <p:cNvPr id="2050" name="Picture 2" descr="https://encrypted-tbn3.gstatic.com/images?q=tbn:ANd9GcTyjIz3ERr5aWG9HPzca30xKZ0H6UQ1nPzuD2iZw4Y_Og7JVYfFsA"/>
          <p:cNvPicPr>
            <a:picLocks noChangeAspect="1" noChangeArrowheads="1"/>
          </p:cNvPicPr>
          <p:nvPr/>
        </p:nvPicPr>
        <p:blipFill>
          <a:blip r:embed="rId3" cstate="print"/>
          <a:srcRect/>
          <a:stretch>
            <a:fillRect/>
          </a:stretch>
        </p:blipFill>
        <p:spPr bwMode="auto">
          <a:xfrm>
            <a:off x="5000628" y="1625468"/>
            <a:ext cx="4143373" cy="2732226"/>
          </a:xfrm>
          <a:prstGeom prst="rect">
            <a:avLst/>
          </a:prstGeom>
          <a:noFill/>
        </p:spPr>
      </p:pic>
      <p:sp>
        <p:nvSpPr>
          <p:cNvPr id="2052" name="AutoShape 4" descr="data:image/jpeg;base64,/9j/4AAQSkZJRgABAQAAAQABAAD/2wCEAAkGBhQSERUUEhMVFBUVGCAaGBgXGB0XGBgdHBgaGBoeGhcaGyYfGhsjHBgYHy8gIycpLCwsGh4xNTAqNSYrLCkBCQoKDgwOGg8PGiwkHyQsLCwsLCwsKSwsLCwsLCwsLCwsLCwsLCwsLCwsLCwsLCwsLCwsLCwsLCwsLCwsLCwsKf/AABEIALgBEgMBIgACEQEDEQH/xAAcAAACAwEBAQEAAAAAAAAAAAAEBQADBgECBwj/xAA+EAABAgQEBAMGBAYBBAMBAAABAhEAAyExBBJBUQUiYXEGE4EykaGxwfAjQlLRBxRicuHxFTOCkrIlNHMI/8QAGQEAAgMBAAAAAAAAAAAAAAAAAgMAAQQF/8QAJhEAAgIDAAIBBAIDAAAAAAAAAAECEQMhMRJBURMyYXEEIoGRwf/aAAwDAQACEQMRAD8AxiksshrV++lYfYZRKR7qdm0hfiMPlU7O/wBDrDjBzU5RRzr06xly7QzE6dCvH4TMhTihePmmIllKik6Fo+wYpAfQvSPmXimWBPUz/RmDV1/yImCXoPKvYneGvAljMQawqhjwWYy/2jS+CDWSZexI0oHd+kVyMPmmLCkkijjUUVFkmaKlXv7/AOvhHvhxeZMfVg+xrGaQ9FfF8EoJSoaGnrQRVgJpyso5ikVPug3iuOBTlJcp0Jt3gPD+ySBvA7cdhLo+wppHmeBraK8KeWkWYl8ulBpCyGE8VLBnkiji21TT3QpkpdQG5h14olcyTu/0hVw9LzUDrG6P2iJdNKMPlDdLwOoEJpv/ALgnEzFFLgMO3X7McUrkaBssS4iUUnMGrcGx7iFykkQ/nynDO8CzMLRt/WDTBaFDw84PlRIWtb8yggdm5m/8oXS5KUlXmAkMcrbmg91/SGawJciUCkknmoLVimUVJQxKUOyluOgYhmPeHHD+EEzWqUBlEHcDToxArCpONShTstycxzBqAFgPVjGi8JYgzEFalMcxBPxttaFZHJK0KipOS+B2gWarfX16Q3wqYEwcoUp6/R/jDSUPh6RlbOglRRiJZJuwBgQqOkMMQoaO3WBkdQ+3+YuyMpWrdzrCjHkGjMD1reHE9XZtfSkI8dPYuHH0p/mK9koQ+IZ+QLSk0+u3WMi8NfEUweYACSwq5diSfizE94UxugqRml0jxHiRIME+wf8A8+eHs86dilWljIjuan4NC3+OXiTzsUJKTSV7Xcxsv4GTP/i5uT2hMV8g0fF/FwX/ADs/zfbzkn6fCER3kb+CCsKjseRHYeQ+rcVlMqlvs3+EcROVmTZmFvj2q8G8YLKLmxp03hUkG50PuvtGS7iNaqQwnodn9AzxhPGWEUJjkWZz3sPveN6C7U/y338IzXi/B5kE9HFdunYNAYnUhk1aMDBGBmMsVaB49IUxeNxmNthJYKVOogtQirlwEuNjWo3j3g/+oohVP9wFgFZpYKSxF+uof3wXhRzqOzfUxmkPiXr4fnqwd7lq6QLi5RlyikvTUQXi5pG2+t7vAOOmKWk5i5ysPntaKjst6HPD10HWDlpcGE3hqcVSU5r1HuURGgI5YTLUmWtoxHi6SMoI0P0MZvCKZaSN41fi4fhnoR8/8xksOplJPWNmP7RMujo8RmZhmCaumlTRjUdiB6Rbi8UMgAHc9YaKw6VpCmDj4HX3ws4wVJGhozClB/uJashRw5bqIqoO3xg44eoLM3x+7wBh5RTlNg2g+6watYmJygkEG/0Zw49YtkRBwgzcxLlI2Z484ziBSWSyWGXMosw6C5jxNwKlJUAUuhLsAxYnmapct9YVTcEkJBcg6666elYrxvolxbbv/Q1wvCpk7KpJBDEFahykEkHraNfwLhvlyggkGpZSaCvSEXDpi5pSByy0kZQmgKWt77xrMNKpT9m1jNKTbpl4bcnfoLwUqDWbpFGHGxf7+MF0bU9h9P8AcLNqBp6h8IDz1f4QXPSN/h9IEraz36xSIymeHTR32EZ7iKtVW1pt926xoJ00PUU2jJ+IuKIS4y+gLP07UrB41cipOkYyfMKlEkuSSXjxHqYoEkgMHoNo8xvMpIkSJEIfU/4G+ICibNwxLCYMye4ofg0Z7+K3C1SscpRc+YHftT9oTeDuI+RjZEwqygLDnoaH5x9K/jdgkrly5qGOU1I2P2ITzJ+yj4+I7EAiQ4s+1cQwSi+3+jC3yikH7t9mNdPCQhQO2vbrGdxqUhDO6idbdTT7vGCD0aMqplWEBykEW3uPusCcQlZkWdq/u/3pBelrUO/28WzUhQZIYJOzuLuTr2gXphJ2j4/jsMUTFJIZj/kfBoHjU+LsFkUFsC4KT3uk9aO3bvGWjfF2rMzVM0HA8RQC23X/ABpDaQHK76W7P9YzfD6BzVOpBqk6OGt1tDnBTuZRH9PawsfdcQE0MhwNmKIJJcgswrSKETSVMK/6ghqH60++kDIUxVW490AgmNuDy2QNi7e+HSVUq0J8CpkpHy63hszp9Izz6EuGZ8Xo/BV6fMRjcEl5ie4jYeKn8lXp8xGa4TwqbMUFIlqUAbgP7tz2jXi+0RPpsJMkBDtc+jQr43h3SW2h4nhq8uaYrIlLBmzvVvylki9z6GPc3gUxVgmhFzcb/wCIC6dkeSFdMzhCvEcsqWSyeYt7L/CL5+E8iaEVcpDvUuRWHGAw/kE+StKpeYlRyzHG6XShixGrRRxeUqaszUpcABNGd/f84u9/gpZItdF2NcEKTRY12aoDdwIAxKQoBSRyqooWynp/Qbja0GzcJMKXKVNuQRWradKdo4pDISlIdZUAoNylJfMD0FPg0FdASmkx34dYICEl/wApbpX9vhGlw6GT3saRk/CuEPmzJgJKCBkNrkhyNwwD6uN42UuXy/MRlkqbG4YeNv5LsKmDMpAgOQkgQSubSBZpQJiV1gCZNb1+6fCCp6joH26QpxS2Z2I90UQC4pxHLmJNnPp+8fPuJ40zZhVpYdh6CNJ4nxbILMM1L6emsZCNeGNKxGR7okSJEh4okSJEiEJH3rBCXi+Cy1zreWQo6ukMY+Cx9q/hwozeCzUH8q1geof6wnLxMpnxpV6W0iR2bLyqI2Le6JDy7P0FNDFzarfP31hNiMOCSGZ/renpGpx2DDOk5iUuemhELcVhwHU4fTe5+gPvjlxdM2zVoRS8MLJNSav2Ll/j69IsXLKWzVq33vX5wZIAXMU40pQ3c/OBeKzgkk07NXX/ADBPboXHSEPiLhYmS1J/UHBuXSCRX3e+Pl5EfYsWQQFVe/79I+YeI8LknqayuYet/i8aMEvQvIvZTwknMb+9n6U721jVoQEEhSMpUXLWbQt+WiT0cRlOFYjKpv1ECNQlQnhMsEkpUMxs+VKrVfpoIPJdkjVFyJfKyi4FAttbV0u/aAsS6Us1ddfu0GSOFKICFFacyipCjQ5gGUNyggVNWZ94aS/D+bLnWXaoTQlL3JUKBqPqwpcwvyUesGWSKB+EJ/DT93MOZGEmEUDd6MN6m20FYXAoQiUgMliVBRJOZIYczMCzgtU/GOjEJUEkTAFkEhmzKAVVQKgVHSnoGhMmm7ES/kSr+otRgJU2YxCihKhdOZKxqQSBV20bYmsG43CAIuiUnzAQmWS5JIyhTACnWwNBUxZiMQUqmE4gzZSCCE3QkhHMBVgzs4iuRjszoMtRcguqtxvYNbpE8/gS5uwufxIyxJSMks58zJQMxDsTmqoGhL6CBp3EwvzVWILhUwEpKhShAJP7mPOC40oLlrTKMsSTkYB0qCksSpwxep2a76+sJjZuSbnL1LAAITqqwAyg25WvFc6W0ktssw0lC5uYqQczNlCRloc1Egd3giRgpRlrSmUAnM2ZQfM5f2Mtu+/SPC0yVURQpqmYWPMwcDKNa1FtorlylpQFiZmUKB1AeZ/SR7ObQP0eBTF/5B8XwmVkYy8gc0chKlM/s2FrRn+IcOUVA+V5P4ZIyHOkJ/UoE+0L6ahqQ+xGGmLzKJYofKZeYTK1I/QW2y1g7ByF+UUnLy2JGVw78zBgeoG9IZbv5Jdfkz/hfDlMpLnMXIzDmFLVHRvhGnlgN1hBipUmXPKmMtSB+JKYnMnLmSpGV0k0o1CHtBmExK0LCT+Ik8x/UgKLp9MpHte/SJLbs2YsyWmOcPUVp1jxMiYWeFjMkuLU0OrjeOzUONG+/wBoBmxCnGKrWEuOmuWb3bQ4xh6n098IJ6qqO3792rFxRGY/xFiCqaRomkKotxMzMoncxVHQSpUZW7ZIkSJFlEiR1o5EISPq/wDBHjJPn4VR5VJzpHWyvpHyiNh/CbEZeKSQ7Z3T3cUHwgMiuLIaHHeDEmas5LrV8zEj6jP4Ccyqi5+cSM/1QaPc9KCCQkBw12ZjX31PpCbFoNT1YGnX427PDLGYpKQAVVNK3brSFIxFaAkEPV6PUdj+0ZFo6NCiasggi4pt/ukV4gZsyjXp1uPSkMschwCQxPyav33hUlQdjWo+tT0r8Ib0U1RQAairDW7bfCMf4w4Y8sLF0H1yk761aNkXSaX62b/R+ED4/B+byj8zuW3B+X0i4S8WBLh8v4TwqbiJolyU5ll+gAAcknQR9S8OeDJeHRzqE2aS5Z8qS2j9jzG9mi7hnBBg8MBKSQtQckh5iyCxZKXLNZNQOtSWIwrgEMkBLFhUlhVtWFKiLzZm9LhzcmV8QLiFISCtCStQSQhQ5ku5cZXJFWsCXudIqTOXmSlTpzsogOKC7Zhdinm7QcJaso8tWQKZKyoBLCzuWAIilKUoWfLz5UBk1ABVVwWAqX2hHkAno9rWKMARmABmFr0oQfusLZHD0lI8xLZVKOdKm1al1AMl2LU2hnMlrXLQpZCVghQZl5SDYtT4axybiAhJClJGdIarpYHNcgEEi4F4qL9IuPNFKMCR5yEKlpCkZql3USlRDEXejNaukHSMcvzErIBIls5Lpo7OKOz2pFaMOgrUqWSEqUCC5YgJqalxp0i+Z5WcEJmL/Dy5KJC1EstQWVUFno5paI9sJbdIBwgV5KRlSpXmuSlISFBRAcgMaJo3TURMeQVeXJWkTTuwS1QXcblvfB8mQE5coKkIAUq5BpTMQPmYplYNCyZiEnMoDLmqCM1Kg8u7i40gvdk03chZLSkTfLSjKlCKkOACRcAmrkFjF84lCStKvZACUsC5NCSWL2+fSCpmDJlBBBWBRJBGYgtd7AlyS4N/Sogy1BMwoTLZko1BFBU0aJa9g3G7LMXjUCTlUSmc2diBygAkJqOdRU1AaMe0eZM9aJiZU5MxZLFRy0D1bNb1/eDP+OdWZCRMmlGYOygkD8zigqRbtvAaJaJqilS0zJm6TzEu5dNtgK7AQdxSqi24pVRbgZoWsFSEMFBCVqoGOjfHu9YG45wKWysnKlQDKQk5FpfNlcVSQRbVoIxILGWWYWCixcFyzWHtPvm0jkuZnkrShRKJiudRJIC6FxoCDqNCYbCcelxklwUywrC5glJU5Ci5ASQQxYszubPrDPDY1M1BKXChRSVBlD0+sKeMTZvkkgJLFJ3Km9oEDQ1rS8IsXxSZLmmZI5pJ9lJrlLAlJaqP7aA+6LcPLhpxZWv0aLHIMZ7jMzLLV0qWoTSwb7vBmC4uJyHcJWBzJJ13ANSPvus48WkLJeo+doCCalTNcmmrRhiY5EiRvMxI6BHIIwMt1j62iELeISPLCUatmJ3e31gKLsXPzrKt7dBpFMQpEhv4SxGTHYZW01PxLfWFEF8IP48r/wDRP/sIp8LP0zNlnMe+5iQWMCP1RIw6IIhw4AZlHMb2t3sdN4HxCBUildPqdRzQwWktSzX6s3yJvFU6U1yN/iffcQk3iyesFO7gh9jmP7j3QqxE0JUzNQj/AHV7CD1TkhhW7FzX2iDXZ3gHHSC4OmvVqQxIXIqXKIS9NzfdqtbT7EX4aQvIRLyiYUApUoE5UkkDKA7kgEtZmvA+YKyilSC503J+esE4gKmqTmJAzqyAKbK7gAgvQOQLaaNAyfiZszdUjsvElSApZmqUAxQ2SzXF7iltIuwSAoBSSFPrVz8TqDFCeEk51nM7MFFwinPQtvf+2DMNghKCTmyJSQOhFWAFKOCPX1jNPJGrMSxSk9ItwqQyjlIZzzaWcjd/3gXhyyZTqWoVJBAKUgGrDNrUiCMR4hlBWRyoLYBTBQSDoQSFXF31Zo8YxQJSMrSzyp5soBNi+gHVrxUW366XLH46PacSl6FPwJ2+lYHnTAJiStCSQXPMCFJNCQANARvWA8NKGcoyqZKQBkqhQseYuXdnBu8X4hCkg5QokioJy5mNEgGkMqmBFUy9OEZCEg8hJSDQZ2KnpoBXYMIF8ry1BcwZxL9lTOcpp3YP/uPY4TMlqfnUCkeWKBC3DqEtqlQLOG32oUMUJY/6ZWtaSlHMAE2rUtfSD3YTjTPPnGXJCUnKFFgU0ypAYEsXpSxjhnklKAFBxSlg+7+6LMPikpKUKqVJPoqgDHcFqR58vlzTCtawXIQwpYZUsXFREA705KxoKT5akMjlYpJUC7OA4cfUGAl4R1CmZRJKio1GnKK6FvSCkuFoCZRoHJcDIDcBW/7QRNwRMwkKIBLgOAlI3KmDB3PaKYAEtK0eYVB05QhCU3IzJUT6qSOtIDn4ROcqKUSgEpzEEkkpAFSdKXFOggqVMUifNllapiQoKdIooAnMhKi5qzON3ivF8OWpaySUJWrOE0AQNEF7nT3nWGtutjXftizEyeZM1KVAAAHMog0fmINAosajYHWDJUhMwJVh15JYSQcjhRPs33u5iSpxKnKigAkEkZhMGVlJZXKpNWLx4ws4E/hEO7KUagAXGXegEWpfBGwbCqWFqlBeYs6ioPTrqouQL+6FXEMMqVME+hzH8RABYAJyAp7gA1sWuDDjG4AqXyPLUv8AM9aEE9yweC8VLCgc6X0B3pqPhFqe7KUqFOL8LSlHzJMwJIsFHLmBFGLUB/ahtGF4txVS0ZFhi/vZx7o3MoKCJgCqgBSUEkiilKLagEECEXHOGBaloTlQQpjnarB/MSbgMWLaMTQOG4572OxSaVNmLiRbPw5QWIPQ7jcdIqjWPPUtLkRpEcMCcH5oHOQSTsC4+RhHg8OVPlqo8oHeHGJxCkYIylEF1gBr7kEbBoGQLM7EiRIIIkMOASs2KkClZqL29oQvj0hZBBBYioI02iMh+uPLO8SMjwfjqF4eSpV1S0E3uUgmOxz/ABZC+aWNbCp2+6an5QDjZSmUrMEjQD5V+u/v9Yhbl2rtXoLN8rVgWdPKxYqLNYF2zXGzbbwCNzMVieIrzVWQcyiWY5n09/1hth8aZqQDYev6XtpT4aQHjZAC6AByX1d3raz/ACi/BFgAG2fUhn9KEiNjSaMSbTC8MWUE2rWvTT/yakOuHSgEnk3qQS4YsBWltevqinpZjr2Ab3dSY1mERUJmEFBD6A1Gzv009YzzxqSD8t0ZvH+K50laE+QV5wOZI5RzEML1ykl3aie8McXJXMIUwSEjagzBtSzgCl6klksI0mJ4cgpFAdG9d60jxhcEEJozAEBqEixYumtKhyXBrqVzUElSIrMTiuDl3DOoNl3DUatR2FOt4Z8IllUkBRcVFSDYs4NLWtpD2dgQSUHMFEEgElJP9SVKdJFQ4LEfGBsPw7In2hXsSXDh63ehLfl1jPOa4Dkh5IV4kKGVIJTVrXTfmKave4NWcxVNw5YhaTUt1tXMGoNHpXvBM9bg2ylZooEl2GjBOlxWlrRyaluZmKTTmIBYVG4oe1gSHgkjI4tA2EwKubJM5SktzHMkuHIJZiWekGrwZSpyQpKTmSaPRjv0qDa0A4rEZQo5PMJDApLKrR3AUkAXdtGj1J4gEpDIKiwDuXHV0s7sRYPWDpvYT2rD5CSqs0ElnoQAkv21FS2u8WTAENluqg5gBW7nrbraLkgqRmyFIJZL20cPv06iKpmAUVJSpyZaDqAA4cmlLsW/pEB0X4e2eJi3BAKBMRUIUoJC2qrK9yPi3rAmKxWYVAc3B9nTTZ3iucgq/EScwTR9yzs36m2p1EBz+PLTzIlBU1wwUAzdQaUDjS+jQdbA8OBuNR5gSpwFpqQkZQauPcwgHiIlz5flyJ6v5vOAZdQCDSha9i7x6x6lq/FCkjNeWgEZS13JtqAIS8qFBRSELWXduYsHvpQPFx09hR097LpmdLyyPZGVQNXIAqPXXvHOHEqSlIBJBGvdzXQVLx7nYlJDqLf1E+5yfnFhlmXzJDlaQRs3Q+8mKTJYSmSiaSlRcgsa639LAwHOxa/LUyhnSspZVjVx2p9Y84iaOgq9Dru+8AYiYnMpQZQIy9Q7pWQTc6epi41xAxVs98QBQvEFLqSmWkoFCXzAE5r/AJVEjUHSF/FpaZjoWpMuYzqSSHSW3LVBIdtN4KkhSEpAIIEtlO9VC3pU9gIE4th0zQpwMzqL0BzFIArrqYdGr/6PVWeMZgpcyWgzVlORPOgVU4zDkoWcsrlGViH6ZedwWYBmSCpD0UNXLAd+kN/D6VSphQtJCVEV/SXYE9Gc+6NbO4XJUgpVLJCJoCyhRSDQKIJCSARfUs8N83CVDIqtHzjBIUJkvKwVmetA7tX3NBHiCYfMa2pTsT1jTY7wwhQWtM/mcKS6QzEByVA33DCwMZzjnAZ8pSlTAVAFs9wab9t4dGalwJoTxI60RV4YWeky3BO0eVJYwTh5JIAoxL6dY4coNs2+g0/yIhD7BwLhq/5WRyq/6SNP6BEhBgPGs5EqWkLLJQkX2AEdjPTIbhTan7N/vt6izpSnppUaNTerhie4DxbmLX/3pQenu7RaSE8xFKB7XvbtTeMqRubEuLwRZRU1tRQXAIbVwKfSBJACBcJO5D0c+m1v3hlPxTkhTm5oaP6DbTWFk+alYACGL3flbYBn3JL7aRpTMrjZfLmZlU3s4LjaD52IUZYIOVSbKqxDUDszilNoSyJhlnYgalq19139IPVhwuWTMSKh+Yg5mNsh01ctahhc0Elf7OeGv4oymacakjtcn77wxV/EbDKUwmBLih00FRYg3YjSMZP8NyA6cgQDYmvQM41rUbCMZxnhhkTGdwXY7gGCWGEmU5M+tTfE0oqOWaA5sFFgbEpq6DU0FL0i1HioFISwVVgQo0JFyklknoaR8Q8w7xbLxq01C1C2u1oj/ixYPmz7QnibknMS1LsxGhd+nuj355tmYE1JLJD3J0LU3j5FwziRzKTMnTkBdzLP5rAqDhxvV402J8OY2WPNlT0zgQAwIIYVoC6W6g7xX0K9gtWbQFTgpSEkGpFNGF3JBpfeD5C0rJKhLlKVUhJZO4Z7e+Pn0vjU+SgfzEmaiWzBUtlIO4Ul2p/cCI0/h3xAjEN5PMsDmCmqBahpv7yK0gZQcUKaZokYZSl5kra57toK1MGZV5Vtzj8xylLP3FPkfSBcAoZSRRSqgUUc1vaGhbWtgawFxLEZQFOpA1Io5oyTXUuR2PpmqyJBuICGCEAJQkFTkkkr1qB+Z/Roy3EZDkqsrp0t87QTPnqm5QlaTlGZiWUS24DUG8BTJ5LFbdibiovpV+7e8d2BKLB8NxRaOVYd7hso6bx2etKyCakaemX6wHNnKUXloKwtZShCHKiQAVEJbmFdHsYqkzCBR0lyDmqXFxXXpaH+DqwXGi3EJTMLTQQAaJeh2dvlHpM9YChyklsmyA9lVD60G8cyPXXfU/tA2MCgyZdZqyBLSA7qcOCDZg7k0i4py0RW9IunyVzECZmly5UqYBNKlMrRTIT+alx1A3jmLyfzEsq/Dw01BKCVZjMNPZpqSk1TUFRF45iJAGIVJy+byjzQoPKkAMVzBk01d3qdSYVS8UtRKkq8ybhXUiY4TJCEswSmnNUneg2hsYKhygkqKkcQmJkmdNKQUzPL8pmUTlUSVPUBJYNrXaK8XjlIVknpUFJJUttErQMgIGoJTrHVKT5alBj/ADNFz5gIEuYD5ikoYPUtWOT1pInspTeVL8xUyq1zErTmCQTSp9yRDlFfAVIFDTcqUrqSjUJ5vLJVsGz5R00jWyUqOHLzELJnJUU1Q5CWICgrqYxnE8CErUUAhlK5dvxFAB+iQLRYnjIKgFpShKDRCAQ9ahwdHJ/xElBuqDVG5xeKSZ60rQxTMClaAuPLIzpBDOlwDqCYGxRUMxd0GhSQSqovlZ70apEZdPHJwSwVmMxRUsKGwo/fmpHZ/iAKVTMlISKVOYgJa9iVAkkbQtY2ime+NYCUolcsiWovyMyXBqLcpG3SEsrhqiop/MNBX1faGOLxcqeSVJ8uYpQOYVoRrbWsLU4kpo7EVSXt2OxjRG6KOnDEcou+guNG90Drml+1ngr/AJIhYWAxcE9aN6RyXzFyCCSS7DXvpBEDZcxBAJmEEjY/vEiqXPSw5TbpEgaIfXZeJDm521Ud+UX/ANwNOxpUo2FXAYdL303O20UIW3shjo1zo30j0cMUKCVAgs+Us4FWLdTvvGRKjU3Z2YoEuRUkt/kf4f4QXJwY8ugqNBRzuQNT2izgmERmBXXvY9/hDDi8+WgBOVnF99ab6Xim90WlSsyyljMXfW+96CtG+7QfKkjKGoO5JLVroAesV/ywXyh8wFq13INonECqVKBYigLiruwPe7U+NYYxa0D8SJHVjpUe/wCDQv4nwYYqWQoBKhUKfMx01qGvDcYiWU5hMWSQ7EXNqqozbt8TQfDuTmCBMNSwzENbNyqBofsxS0CfMeK8OMteUpIOwqDo6TqDHMRwWcgsqWQdrtQGvvHvj6bjUIQUFQJUOZykEJJFQggl++3pAWKxQUsy5QK1qYJy/m0s5PYPpD1NsWzByeDHKorzoZqeWS7kAVcVc2jReEsVOkulL+VmdSZicrm3IxKkksA4BFnEX4XxCuWky1gsS1iFJpzBqcrJs2h3gTi/Ey6TLUDmICddQ2sU7emgo1023C+JyZ6glJKJhBKpdlsOwyrDbP2pHjiHgVEuYJ8lXlqd+UMk1q6bNowaMxJ8JGflmrUtHN+HbMU5lMX/AFE2swDxusEmZ5fk4ialSwkFJ9kkNlZW63TU6gvvC+asPT6ehiwt0BIFnSKNS6Pf2NjURfi58pacilFRcEgF8wbfux7a74vEcQmSMSlCgQpmSWzCYkaAaKb47x0YxDmYlXlzErdn6khg1agdPfCZQ2Z2qG6+FBxkWZZALl3SS1kkAGv11hXi5eVRlrT7OosTcUuo99o5iuNgITQs5JNQA1KOxFxAWI4qlRTlLhg5JdnJoR+qj+sLUX8Aj3zTISMhUk5B7PtsXcMzAHu5vaF3E+GhErkBzZgtM1S0rZTMsKOUUJIJdwGLVJBG4nxpICXKTQUFPSoFYVcR46aISobaML/bweLzI/wNcHi8P5s7O61ISkpXJDy0qbYnMxOgSNbQj4pwiaZIxi1p/EWwCS5s7ljyjQC9vUCfxJCH8sOo0JsDuTvWF388vNnzF3f1FnFj6xrhGgkGThPk3K0eYkKuUlSS7Eh3INbxQeLL8tMosUIVnCSAzm7sAS9rwdI8VL88T56Ez1gMCqjFmB5QxI6iKZc3DlEsKzBRmPNU1kUYIre+l4P9oI5P44V5ipIqoKQkURLLucqLV91TTbk7iwUpRUkqCpvmKBNTQgBx3NukDzZcpgUqLkEtduZkiw/LUmBVXpaLpEDpnEsyWIehqbuSkqL1ckpNdjAKjWgaORIsh7lTikuLx2Yp2bQNFcSIQ68RSnjkSIQkGJxRMtiHblB2dzeA49JWQ7FniELhJ6/P9okVhUdiEPtPgzDGcoLXz5A5SB7RpR/yJCi5UaUa5AhWVA4vE5lMpeIyFZFAyUg2FEB6bZtbw78KcZmhQkJErIhsxKSJi8zKUQQWYOdDavtRnMViBMxC1JZsj0IuZhKSRo8tSb1oLNGNbs0cY3kYnKABWgev+a1+scn8QUujBupLfKrO0VScOWYnW4tW9fSOqQiyqfE0+VfnAqg3fs7/AM1lQpIBDh3DGgDsW1/aD8BMyoLhQC7LeihdgsBvzCgt6Qol8OM1SvLdRupNy2nMWAs1SPpBow4w0krnjIWDys+YXzBS8zsapcCnKHeGNoXuy4yQVE5Qc+rfEk/d4Fmz5MoZlEPmZKLkEVAyi9QC3R4pVxHEYkgYeUuYR+miE3ActlBJLNfpHD4exEuZ500ITMCGJWUhThVCLkGqU9WfWg1YWlpA/FMYubLOZLZ1UJpyhjbTfoIX4nhCkXSxatXLsFOQKihAawbQuIvVjJmarAo/KCHTUG2hoKGPasSteZanUpRLqN1Ely5vcw+KpUJyK3Ylmyiqpc9S56Hq9Y9SJGHK0pShImBQWAo+0avmKrp1yhg4ajwbMkumoAbaFuJ4YJl0k7kFsvXWCYtJrRppfiJKSBMbMnQpKWD0v0IJrUamDJXFRNUZgmHMAGSFEs3NRjQCnoTGRliegZJuachIopIdaEgu5DF0jXaCcOBkSJYCiokggAANqVgB2Gl3LUhLgh1s0GM4nKmoy4lJAJATMoyaOC49jKaPaoqIXY/w7QKlzpQoMomFSVTP7SxctuRAuHBUlYKgkOQRuBU+n+YB4h4e8xAImlITYE5kDTlFGNP9RerSFuXyJ+JcSykpUVpWn8osNSDVgD0ekKTjS5IO/wA41H/CmZLEwkLSBk5qLUASAsK36agXi8+DpEsOsqULvmsP+012+6H5RWgY1LhiZk4qLkv3jyTG7m+FcNNH4Tj+pJfQfqJ3F4zfEPDcxCyEJKk6Gj+6DUkwqYniQyw3AZivaZCRUk6Cug7Q94TwTChXMoz1JAJSk5BfdQu2kRySIlZk5coqLJBPYPHFIIuCO8fUsFOC1ebLSmWsAjIoMFNQOpLEEaKHrFeIwsmcpQWhMmYfaT7KFm9bBKn19k9IW8tegows+Xx0GNbxXwiEJUv2Skl0kFxt9sYSSOCeYWQtJezmvQHvb3bwxSTVgtUVSTKWGW8tX6xzJP8Acm47j3R3E8EmJYgBaCWC0HMg+uh6FjHr/hlAjMoAH81SB1oLdYNw+FnSOZCgpOrFs3f/ADF2QV4vhkyUQFoIcONaekFcKwqVhSVy1PcKGnQg0MajDcYkzQ005VmjmhAI6U02I6QoxCJ0pKiwmS6NMSxS2mbKdoqyIDxvh1QDo5gLs/x2hTNklJZQYw3ncZUkuk5VfqB06dPU3jp4tKnADEIY/rQwL9gGibJoSgQZhuFqUzhQBtT99OsMsJwDMoLkTPMT/TyLHRQJBHcPFGNJRNPmSyHHKVglnDeuu8XZRcODS/1/AxINkIRlTzpsPl2iQNshrpHEUSwVS5mZaUuDLdRD2Zn27UrSFI4uStOWUtCylKBnLrOVLOSWH5SXJF7VMWpmqM5K0oKs4Y6BbDKqhcZbfJ9mGB4EZawtKCNV5i6hmc8tW9wtrvmjFRRotthXD5UxQqObYPa2oFa7e+HSsBLlpedMFhSxHexPqGhYnja1ky5MvIE3Wpg2oruQQfUQvxWBCj+KoTi/s5nSD/bY/wDc8Bv3oc69E4p4uGdIwcta8qnzAHKLg81mrp9ICHDZqcUg4srUFNyoJQF5xZwXUSVJDk6GtHguXiyFJBzABuUMBd6jKXHS1toL8YrKZsmcWWEqIINAc6WBcNlYgH12JENjrSM8m/ZvZPGcPIkiUmagKlgApSpJU7V5QaFtDpS0YTHeJVzzNCJYTkW6CpyssguCqxzEsQAQxF2eJiJxy/hyyla2GeyRQiwpmJNzbKKO5hFiJU2TNypKiTMISR1cuBdqv3Ji4pPoPOHHznMWGZKTSz5W+MF4SUqodwQxrlLbdtWiYaSH/ESpIDsCMt3UwoLEHeA0cUBnrRQAKyvT1YXHSCt0FatIN8gOxU2/5m006xoJHABlSpCkkM/U0/VoXfSM5IxKlHKQkmzk9AAR2DN/qNR4ew5AUFLJR1ppe1gS3ugMml0vG25bQNM4XmDim+tr1ELMfwo5eUFK015aBfQtY6Zve8ajBy0ZixLl7gBwLNBE3AAh7ja/eFptBzipdPmsrGn8zghwxFdXHzbSkHTZwnSZkoBOY5a6pq+2xel6CNRxTgyJjOgOzf1DsYS4fgpk5kglaXcAlmIodGNIuT1a6Z5wdaB5csIASEkJSGT2AgLjKEKkLVZQZiL1UAR7ib0h/isICgPQs/38YzOOw6wWrlJbMLdixhGNtyMMLsTyELlDMguUjYBR1OUkV7VdoKk+Lkk5ZqARqUggjuOnSDcHJ8xRKzlqp1EUYuQzUDHN2bWFnHOEpUtRlqExLUILsb5RuTWmrUar7tN7N6lQ8lzkKQ6GUPd+0U8P4dKKyDLCi1FPlUXo1wKaM1oyOHmLQpgooUk2ejlwaHSNP/MgFKVFJWpGY5RSl301e8DKDroakrK8bJVKPszUpBYEkHrytW41hxhPEMhaAjEylJIAAmodQA6o2vuKwnl+So1zEFLFJUoh30rehDPAmM4c5yoCT1zEH0D1ezdItRVUwW9muxqiEHypiJyGIT+oE2A1BdqDvGOn4JeYkPLqSEFlKBJsX9ou9I9YCWqUrOiYpC7CuYdM2hBBIqNI0MrHpnN54ZQpnlg5B/cLofdyO0CoqD0W5OXTMzsfUAlpiXFQpLlgOYCxb3vC6fipiVMleSmjijXPy9I0XF+DZvxE/iWClp2uCpPXd29Yy5SVTci+WtXHR9Q7UtDY09i23dF3DcSpZKFJ8wK3clNNCLVgnB4TE4deeWMoL/mDN1GavqI1PAMZhk4RKAUoWAFLNnUoApoRWxFNtIpxU+UpJzpzaHKCp2JtUAf3XtAubukhH1X5VRnZyZOJNEDDzn7Sl/BkH4QrxmBMtRQsZVDd3+WsaPFqUMyUeV5TgAlmIaruXJvRqbxZMShCAmaPMlpSFMoh+8tTgtflrBKVDrTEctASjmUpPQKp3D1gjCHECXmW6pf6VgTH7JUX22jQypeACBOTJKkA1UkOR/cHdPugsKliWVS8OJeoVNCgA4u62SHGjKPQ6U5P4ImZ9OKlN/8AXPpLW3/tEgwKJqZ8mvRf7xIn9i7RpcbxrD4NAEqWZiy4TUAaPXQCnwgfhWNnmYZq1halUKH5QPdVVblvnEiQrxSiPu3Q5xWAZIXJAy1cJNASynA7i25OrwinzacxynYqcvcUA2bXaJEhcNht0V8NxyJUzMtyNCQWBzaEAkm+jdYecZQMVhGScxyug2qOZNNNKUNDEiQ1xrYhu2V8GnOEqKCSySApdAxBNAHDsQz0pfSyfgETcZIzFLKEzMySS2QpANTWresSJGdydsYlw9cRwGGwnliQhaFKdioqClGxJJoAXNhQsSKNGHXNmElbWUE2zE0IcqIDPvf69iQ/H9vkA1boJwuKlywrzisLAoBVy1iLjudo0vBuLOkEN92vQxIkFOPskJNDNJzHlZLXA6ECg3rYQfh+IqcJXQWeJEhL6OvQfMALtWB5shg++nfeJEiIpgGIkJIuk3YF6te3rGU414SRM/EDpapGZTa3BNLCob1pHIkH9r0K8U02Lsq0kAoy7EBIJAv0VcXrUxRiJ5VR3atBY1ozfvbq8ciQ1AAmLwyZmYqDKURViVWLnKA7epsfSj+S8tWZRWWBTmSHeoqFWpSl4kSCsiC8M5Blgs6gXUPZoeYvajuOh6GPKJWZ0klKlCgNWVQU3FHrSJEimRFErCF2NDqa23tXSrwdKksyXUxupNDtUve1YkSAcmxvikEYrHTJCklIK8psovRiKuC7wwkiRiFNMkolLZiNFK6F2ep/3SJEilwqR64hw6TLSCAyQchKTmSm9CEktXT1F4XYPwenGFZkgHL7RfLU2oq5JiRIjk0rIoIVYzw9OkBSQspy8xBdNQNGvT3wKeGz0IQpSUlIBWlLi3Z67tHIkGpNpC/FE4NipgmPLyA/mQSed7g9W2tWH3FMWnFSky3I8sHKgMkvoVPRYG43rHYkE+lFuAxQTKlpMhBKUJBJCCSwA3iRIkAWf//Z"/>
          <p:cNvSpPr>
            <a:spLocks noChangeAspect="1" noChangeArrowheads="1"/>
          </p:cNvSpPr>
          <p:nvPr/>
        </p:nvSpPr>
        <p:spPr bwMode="auto">
          <a:xfrm>
            <a:off x="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data:image/jpeg;base64,/9j/4AAQSkZJRgABAQAAAQABAAD/2wCEAAkGBhQSERUUEhMVFBUVGCAaGBgXGB0XGBgdHBgaGBoeGhcaGyYfGhsjHBgYHy8gIycpLCwsGh4xNTAqNSYrLCkBCQoKDgwOGg8PGiwkHyQsLCwsLCwsKSwsLCwsLCwsLCwsLCwsLCwsLCwsLCwsLCwsLCwsLCwsLCwsLCwsLCwsKf/AABEIALgBEgMBIgACEQEDEQH/xAAcAAACAwEBAQEAAAAAAAAAAAAEBQADBgECBwj/xAA+EAABAgQEBAMGBAYBBAMBAAABAhEAAyExBBJBUQUiYXEGE4EykaGxwfAjQlLRBxRicuHxFTOCkrIlNHMI/8QAGQEAAgMBAAAAAAAAAAAAAAAAAgMAAQQF/8QAJhEAAgIDAAIBBAIDAAAAAAAAAAECEQMhMRJBURMyYXEEIoGRwf/aAAwDAQACEQMRAD8AxiksshrV++lYfYZRKR7qdm0hfiMPlU7O/wBDrDjBzU5RRzr06xly7QzE6dCvH4TMhTihePmmIllKik6Fo+wYpAfQvSPmXimWBPUz/RmDV1/yImCXoPKvYneGvAljMQawqhjwWYy/2jS+CDWSZexI0oHd+kVyMPmmLCkkijjUUVFkmaKlXv7/AOvhHvhxeZMfVg+xrGaQ9FfF8EoJSoaGnrQRVgJpyso5ikVPug3iuOBTlJcp0Jt3gPD+ySBvA7cdhLo+wppHmeBraK8KeWkWYl8ulBpCyGE8VLBnkiji21TT3QpkpdQG5h14olcyTu/0hVw9LzUDrG6P2iJdNKMPlDdLwOoEJpv/ALgnEzFFLgMO3X7McUrkaBssS4iUUnMGrcGx7iFykkQ/nynDO8CzMLRt/WDTBaFDw84PlRIWtb8yggdm5m/8oXS5KUlXmAkMcrbmg91/SGawJciUCkknmoLVimUVJQxKUOyluOgYhmPeHHD+EEzWqUBlEHcDToxArCpONShTstycxzBqAFgPVjGi8JYgzEFalMcxBPxttaFZHJK0KipOS+B2gWarfX16Q3wqYEwcoUp6/R/jDSUPh6RlbOglRRiJZJuwBgQqOkMMQoaO3WBkdQ+3+YuyMpWrdzrCjHkGjMD1reHE9XZtfSkI8dPYuHH0p/mK9koQ+IZ+QLSk0+u3WMi8NfEUweYACSwq5diSfizE94UxugqRml0jxHiRIME+wf8A8+eHs86dilWljIjuan4NC3+OXiTzsUJKTSV7Xcxsv4GTP/i5uT2hMV8g0fF/FwX/ADs/zfbzkn6fCER3kb+CCsKjseRHYeQ+rcVlMqlvs3+EcROVmTZmFvj2q8G8YLKLmxp03hUkG50PuvtGS7iNaqQwnodn9AzxhPGWEUJjkWZz3sPveN6C7U/y338IzXi/B5kE9HFdunYNAYnUhk1aMDBGBmMsVaB49IUxeNxmNthJYKVOogtQirlwEuNjWo3j3g/+oohVP9wFgFZpYKSxF+uof3wXhRzqOzfUxmkPiXr4fnqwd7lq6QLi5RlyikvTUQXi5pG2+t7vAOOmKWk5i5ysPntaKjst6HPD10HWDlpcGE3hqcVSU5r1HuURGgI5YTLUmWtoxHi6SMoI0P0MZvCKZaSN41fi4fhnoR8/8xksOplJPWNmP7RMujo8RmZhmCaumlTRjUdiB6Rbi8UMgAHc9YaKw6VpCmDj4HX3ws4wVJGhozClB/uJashRw5bqIqoO3xg44eoLM3x+7wBh5RTlNg2g+6watYmJygkEG/0Zw49YtkRBwgzcxLlI2Z484ziBSWSyWGXMosw6C5jxNwKlJUAUuhLsAxYnmapct9YVTcEkJBcg6666elYrxvolxbbv/Q1wvCpk7KpJBDEFahykEkHraNfwLhvlyggkGpZSaCvSEXDpi5pSByy0kZQmgKWt77xrMNKpT9m1jNKTbpl4bcnfoLwUqDWbpFGHGxf7+MF0bU9h9P8AcLNqBp6h8IDz1f4QXPSN/h9IEraz36xSIymeHTR32EZ7iKtVW1pt926xoJ00PUU2jJ+IuKIS4y+gLP07UrB41cipOkYyfMKlEkuSSXjxHqYoEkgMHoNo8xvMpIkSJEIfU/4G+ICibNwxLCYMye4ofg0Z7+K3C1SscpRc+YHftT9oTeDuI+RjZEwqygLDnoaH5x9K/jdgkrly5qGOU1I2P2ITzJ+yj4+I7EAiQ4s+1cQwSi+3+jC3yikH7t9mNdPCQhQO2vbrGdxqUhDO6idbdTT7vGCD0aMqplWEBykEW3uPusCcQlZkWdq/u/3pBelrUO/28WzUhQZIYJOzuLuTr2gXphJ2j4/jsMUTFJIZj/kfBoHjU+LsFkUFsC4KT3uk9aO3bvGWjfF2rMzVM0HA8RQC23X/ABpDaQHK76W7P9YzfD6BzVOpBqk6OGt1tDnBTuZRH9PawsfdcQE0MhwNmKIJJcgswrSKETSVMK/6ghqH60++kDIUxVW490AgmNuDy2QNi7e+HSVUq0J8CpkpHy63hszp9Izz6EuGZ8Xo/BV6fMRjcEl5ie4jYeKn8lXp8xGa4TwqbMUFIlqUAbgP7tz2jXi+0RPpsJMkBDtc+jQr43h3SW2h4nhq8uaYrIlLBmzvVvylki9z6GPc3gUxVgmhFzcb/wCIC6dkeSFdMzhCvEcsqWSyeYt7L/CL5+E8iaEVcpDvUuRWHGAw/kE+StKpeYlRyzHG6XShixGrRRxeUqaszUpcABNGd/f84u9/gpZItdF2NcEKTRY12aoDdwIAxKQoBSRyqooWynp/Qbja0GzcJMKXKVNuQRWradKdo4pDISlIdZUAoNylJfMD0FPg0FdASmkx34dYICEl/wApbpX9vhGlw6GT3saRk/CuEPmzJgJKCBkNrkhyNwwD6uN42UuXy/MRlkqbG4YeNv5LsKmDMpAgOQkgQSubSBZpQJiV1gCZNb1+6fCCp6joH26QpxS2Z2I90UQC4pxHLmJNnPp+8fPuJ40zZhVpYdh6CNJ4nxbILMM1L6emsZCNeGNKxGR7okSJEh4okSJEiEJH3rBCXi+Cy1zreWQo6ukMY+Cx9q/hwozeCzUH8q1geof6wnLxMpnxpV6W0iR2bLyqI2Le6JDy7P0FNDFzarfP31hNiMOCSGZ/renpGpx2DDOk5iUuemhELcVhwHU4fTe5+gPvjlxdM2zVoRS8MLJNSav2Ll/j69IsXLKWzVq33vX5wZIAXMU40pQ3c/OBeKzgkk07NXX/ADBPboXHSEPiLhYmS1J/UHBuXSCRX3e+Pl5EfYsWQQFVe/79I+YeI8LknqayuYet/i8aMEvQvIvZTwknMb+9n6U721jVoQEEhSMpUXLWbQt+WiT0cRlOFYjKpv1ECNQlQnhMsEkpUMxs+VKrVfpoIPJdkjVFyJfKyi4FAttbV0u/aAsS6Us1ddfu0GSOFKICFFacyipCjQ5gGUNyggVNWZ94aS/D+bLnWXaoTQlL3JUKBqPqwpcwvyUesGWSKB+EJ/DT93MOZGEmEUDd6MN6m20FYXAoQiUgMliVBRJOZIYczMCzgtU/GOjEJUEkTAFkEhmzKAVVQKgVHSnoGhMmm7ES/kSr+otRgJU2YxCihKhdOZKxqQSBV20bYmsG43CAIuiUnzAQmWS5JIyhTACnWwNBUxZiMQUqmE4gzZSCCE3QkhHMBVgzs4iuRjszoMtRcguqtxvYNbpE8/gS5uwufxIyxJSMks58zJQMxDsTmqoGhL6CBp3EwvzVWILhUwEpKhShAJP7mPOC40oLlrTKMsSTkYB0qCksSpwxep2a76+sJjZuSbnL1LAAITqqwAyg25WvFc6W0ktssw0lC5uYqQczNlCRloc1Egd3giRgpRlrSmUAnM2ZQfM5f2Mtu+/SPC0yVURQpqmYWPMwcDKNa1FtorlylpQFiZmUKB1AeZ/SR7ObQP0eBTF/5B8XwmVkYy8gc0chKlM/s2FrRn+IcOUVA+V5P4ZIyHOkJ/UoE+0L6ahqQ+xGGmLzKJYofKZeYTK1I/QW2y1g7ByF+UUnLy2JGVw78zBgeoG9IZbv5Jdfkz/hfDlMpLnMXIzDmFLVHRvhGnlgN1hBipUmXPKmMtSB+JKYnMnLmSpGV0k0o1CHtBmExK0LCT+Ik8x/UgKLp9MpHte/SJLbs2YsyWmOcPUVp1jxMiYWeFjMkuLU0OrjeOzUONG+/wBoBmxCnGKrWEuOmuWb3bQ4xh6n098IJ6qqO3792rFxRGY/xFiCqaRomkKotxMzMoncxVHQSpUZW7ZIkSJFlEiR1o5EISPq/wDBHjJPn4VR5VJzpHWyvpHyiNh/CbEZeKSQ7Z3T3cUHwgMiuLIaHHeDEmas5LrV8zEj6jP4Ccyqi5+cSM/1QaPc9KCCQkBw12ZjX31PpCbFoNT1YGnX427PDLGYpKQAVVNK3brSFIxFaAkEPV6PUdj+0ZFo6NCiasggi4pt/ukV4gZsyjXp1uPSkMschwCQxPyav33hUlQdjWo+tT0r8Ib0U1RQAairDW7bfCMf4w4Y8sLF0H1yk761aNkXSaX62b/R+ED4/B+byj8zuW3B+X0i4S8WBLh8v4TwqbiJolyU5ll+gAAcknQR9S8OeDJeHRzqE2aS5Z8qS2j9jzG9mi7hnBBg8MBKSQtQckh5iyCxZKXLNZNQOtSWIwrgEMkBLFhUlhVtWFKiLzZm9LhzcmV8QLiFISCtCStQSQhQ5ku5cZXJFWsCXudIqTOXmSlTpzsogOKC7Zhdinm7QcJaso8tWQKZKyoBLCzuWAIilKUoWfLz5UBk1ABVVwWAqX2hHkAno9rWKMARmABmFr0oQfusLZHD0lI8xLZVKOdKm1al1AMl2LU2hnMlrXLQpZCVghQZl5SDYtT4axybiAhJClJGdIarpYHNcgEEi4F4qL9IuPNFKMCR5yEKlpCkZql3USlRDEXejNaukHSMcvzErIBIls5Lpo7OKOz2pFaMOgrUqWSEqUCC5YgJqalxp0i+Z5WcEJmL/Dy5KJC1EstQWVUFno5paI9sJbdIBwgV5KRlSpXmuSlISFBRAcgMaJo3TURMeQVeXJWkTTuwS1QXcblvfB8mQE5coKkIAUq5BpTMQPmYplYNCyZiEnMoDLmqCM1Kg8u7i40gvdk03chZLSkTfLSjKlCKkOACRcAmrkFjF84lCStKvZACUsC5NCSWL2+fSCpmDJlBBBWBRJBGYgtd7AlyS4N/Sogy1BMwoTLZko1BFBU0aJa9g3G7LMXjUCTlUSmc2diBygAkJqOdRU1AaMe0eZM9aJiZU5MxZLFRy0D1bNb1/eDP+OdWZCRMmlGYOygkD8zigqRbtvAaJaJqilS0zJm6TzEu5dNtgK7AQdxSqi24pVRbgZoWsFSEMFBCVqoGOjfHu9YG45wKWysnKlQDKQk5FpfNlcVSQRbVoIxILGWWYWCixcFyzWHtPvm0jkuZnkrShRKJiudRJIC6FxoCDqNCYbCcelxklwUywrC5glJU5Ci5ASQQxYszubPrDPDY1M1BKXChRSVBlD0+sKeMTZvkkgJLFJ3Km9oEDQ1rS8IsXxSZLmmZI5pJ9lJrlLAlJaqP7aA+6LcPLhpxZWv0aLHIMZ7jMzLLV0qWoTSwb7vBmC4uJyHcJWBzJJ13ANSPvus48WkLJeo+doCCalTNcmmrRhiY5EiRvMxI6BHIIwMt1j62iELeISPLCUatmJ3e31gKLsXPzrKt7dBpFMQpEhv4SxGTHYZW01PxLfWFEF8IP48r/wDRP/sIp8LP0zNlnMe+5iQWMCP1RIw6IIhw4AZlHMb2t3sdN4HxCBUildPqdRzQwWktSzX6s3yJvFU6U1yN/iffcQk3iyesFO7gh9jmP7j3QqxE0JUzNQj/AHV7CD1TkhhW7FzX2iDXZ3gHHSC4OmvVqQxIXIqXKIS9NzfdqtbT7EX4aQvIRLyiYUApUoE5UkkDKA7kgEtZmvA+YKyilSC503J+esE4gKmqTmJAzqyAKbK7gAgvQOQLaaNAyfiZszdUjsvElSApZmqUAxQ2SzXF7iltIuwSAoBSSFPrVz8TqDFCeEk51nM7MFFwinPQtvf+2DMNghKCTmyJSQOhFWAFKOCPX1jNPJGrMSxSk9ItwqQyjlIZzzaWcjd/3gXhyyZTqWoVJBAKUgGrDNrUiCMR4hlBWRyoLYBTBQSDoQSFXF31Zo8YxQJSMrSzyp5soBNi+gHVrxUW366XLH46PacSl6FPwJ2+lYHnTAJiStCSQXPMCFJNCQANARvWA8NKGcoyqZKQBkqhQseYuXdnBu8X4hCkg5QokioJy5mNEgGkMqmBFUy9OEZCEg8hJSDQZ2KnpoBXYMIF8ry1BcwZxL9lTOcpp3YP/uPY4TMlqfnUCkeWKBC3DqEtqlQLOG32oUMUJY/6ZWtaSlHMAE2rUtfSD3YTjTPPnGXJCUnKFFgU0ypAYEsXpSxjhnklKAFBxSlg+7+6LMPikpKUKqVJPoqgDHcFqR58vlzTCtawXIQwpYZUsXFREA705KxoKT5akMjlYpJUC7OA4cfUGAl4R1CmZRJKio1GnKK6FvSCkuFoCZRoHJcDIDcBW/7QRNwRMwkKIBLgOAlI3KmDB3PaKYAEtK0eYVB05QhCU3IzJUT6qSOtIDn4ROcqKUSgEpzEEkkpAFSdKXFOggqVMUifNllapiQoKdIooAnMhKi5qzON3ivF8OWpaySUJWrOE0AQNEF7nT3nWGtutjXftizEyeZM1KVAAAHMog0fmINAosajYHWDJUhMwJVh15JYSQcjhRPs33u5iSpxKnKigAkEkZhMGVlJZXKpNWLx4ws4E/hEO7KUagAXGXegEWpfBGwbCqWFqlBeYs6ioPTrqouQL+6FXEMMqVME+hzH8RABYAJyAp7gA1sWuDDjG4AqXyPLUv8AM9aEE9yweC8VLCgc6X0B3pqPhFqe7KUqFOL8LSlHzJMwJIsFHLmBFGLUB/ahtGF4txVS0ZFhi/vZx7o3MoKCJgCqgBSUEkiilKLagEECEXHOGBaloTlQQpjnarB/MSbgMWLaMTQOG4572OxSaVNmLiRbPw5QWIPQ7jcdIqjWPPUtLkRpEcMCcH5oHOQSTsC4+RhHg8OVPlqo8oHeHGJxCkYIylEF1gBr7kEbBoGQLM7EiRIIIkMOASs2KkClZqL29oQvj0hZBBBYioI02iMh+uPLO8SMjwfjqF4eSpV1S0E3uUgmOxz/ABZC+aWNbCp2+6an5QDjZSmUrMEjQD5V+u/v9Yhbl2rtXoLN8rVgWdPKxYqLNYF2zXGzbbwCNzMVieIrzVWQcyiWY5n09/1hth8aZqQDYev6XtpT4aQHjZAC6AByX1d3raz/ACi/BFgAG2fUhn9KEiNjSaMSbTC8MWUE2rWvTT/yakOuHSgEnk3qQS4YsBWltevqinpZjr2Ab3dSY1mERUJmEFBD6A1Gzv009YzzxqSD8t0ZvH+K50laE+QV5wOZI5RzEML1ykl3aie8McXJXMIUwSEjagzBtSzgCl6klksI0mJ4cgpFAdG9d60jxhcEEJozAEBqEixYumtKhyXBrqVzUElSIrMTiuDl3DOoNl3DUatR2FOt4Z8IllUkBRcVFSDYs4NLWtpD2dgQSUHMFEEgElJP9SVKdJFQ4LEfGBsPw7In2hXsSXDh63ehLfl1jPOa4Dkh5IV4kKGVIJTVrXTfmKave4NWcxVNw5YhaTUt1tXMGoNHpXvBM9bg2ylZooEl2GjBOlxWlrRyaluZmKTTmIBYVG4oe1gSHgkjI4tA2EwKubJM5SktzHMkuHIJZiWekGrwZSpyQpKTmSaPRjv0qDa0A4rEZQo5PMJDApLKrR3AUkAXdtGj1J4gEpDIKiwDuXHV0s7sRYPWDpvYT2rD5CSqs0ElnoQAkv21FS2u8WTAENluqg5gBW7nrbraLkgqRmyFIJZL20cPv06iKpmAUVJSpyZaDqAA4cmlLsW/pEB0X4e2eJi3BAKBMRUIUoJC2qrK9yPi3rAmKxWYVAc3B9nTTZ3iucgq/EScwTR9yzs36m2p1EBz+PLTzIlBU1wwUAzdQaUDjS+jQdbA8OBuNR5gSpwFpqQkZQauPcwgHiIlz5flyJ6v5vOAZdQCDSha9i7x6x6lq/FCkjNeWgEZS13JtqAIS8qFBRSELWXduYsHvpQPFx09hR097LpmdLyyPZGVQNXIAqPXXvHOHEqSlIBJBGvdzXQVLx7nYlJDqLf1E+5yfnFhlmXzJDlaQRs3Q+8mKTJYSmSiaSlRcgsa639LAwHOxa/LUyhnSspZVjVx2p9Y84iaOgq9Dru+8AYiYnMpQZQIy9Q7pWQTc6epi41xAxVs98QBQvEFLqSmWkoFCXzAE5r/AJVEjUHSF/FpaZjoWpMuYzqSSHSW3LVBIdtN4KkhSEpAIIEtlO9VC3pU9gIE4th0zQpwMzqL0BzFIArrqYdGr/6PVWeMZgpcyWgzVlORPOgVU4zDkoWcsrlGViH6ZedwWYBmSCpD0UNXLAd+kN/D6VSphQtJCVEV/SXYE9Gc+6NbO4XJUgpVLJCJoCyhRSDQKIJCSARfUs8N83CVDIqtHzjBIUJkvKwVmetA7tX3NBHiCYfMa2pTsT1jTY7wwhQWtM/mcKS6QzEByVA33DCwMZzjnAZ8pSlTAVAFs9wab9t4dGalwJoTxI60RV4YWeky3BO0eVJYwTh5JIAoxL6dY4coNs2+g0/yIhD7BwLhq/5WRyq/6SNP6BEhBgPGs5EqWkLLJQkX2AEdjPTIbhTan7N/vt6izpSnppUaNTerhie4DxbmLX/3pQenu7RaSE8xFKB7XvbtTeMqRubEuLwRZRU1tRQXAIbVwKfSBJACBcJO5D0c+m1v3hlPxTkhTm5oaP6DbTWFk+alYACGL3flbYBn3JL7aRpTMrjZfLmZlU3s4LjaD52IUZYIOVSbKqxDUDszilNoSyJhlnYgalq19139IPVhwuWTMSKh+Yg5mNsh01ctahhc0Elf7OeGv4oymacakjtcn77wxV/EbDKUwmBLih00FRYg3YjSMZP8NyA6cgQDYmvQM41rUbCMZxnhhkTGdwXY7gGCWGEmU5M+tTfE0oqOWaA5sFFgbEpq6DU0FL0i1HioFISwVVgQo0JFyklknoaR8Q8w7xbLxq01C1C2u1oj/ixYPmz7QnibknMS1LsxGhd+nuj355tmYE1JLJD3J0LU3j5FwziRzKTMnTkBdzLP5rAqDhxvV402J8OY2WPNlT0zgQAwIIYVoC6W6g7xX0K9gtWbQFTgpSEkGpFNGF3JBpfeD5C0rJKhLlKVUhJZO4Z7e+Pn0vjU+SgfzEmaiWzBUtlIO4Ul2p/cCI0/h3xAjEN5PMsDmCmqBahpv7yK0gZQcUKaZokYZSl5kra57toK1MGZV5Vtzj8xylLP3FPkfSBcAoZSRRSqgUUc1vaGhbWtgawFxLEZQFOpA1Io5oyTXUuR2PpmqyJBuICGCEAJQkFTkkkr1qB+Z/Roy3EZDkqsrp0t87QTPnqm5QlaTlGZiWUS24DUG8BTJ5LFbdibiovpV+7e8d2BKLB8NxRaOVYd7hso6bx2etKyCakaemX6wHNnKUXloKwtZShCHKiQAVEJbmFdHsYqkzCBR0lyDmqXFxXXpaH+DqwXGi3EJTMLTQQAaJeh2dvlHpM9YChyklsmyA9lVD60G8cyPXXfU/tA2MCgyZdZqyBLSA7qcOCDZg7k0i4py0RW9IunyVzECZmly5UqYBNKlMrRTIT+alx1A3jmLyfzEsq/Dw01BKCVZjMNPZpqSk1TUFRF45iJAGIVJy+byjzQoPKkAMVzBk01d3qdSYVS8UtRKkq8ybhXUiY4TJCEswSmnNUneg2hsYKhygkqKkcQmJkmdNKQUzPL8pmUTlUSVPUBJYNrXaK8XjlIVknpUFJJUttErQMgIGoJTrHVKT5alBj/ADNFz5gIEuYD5ikoYPUtWOT1pInspTeVL8xUyq1zErTmCQTSp9yRDlFfAVIFDTcqUrqSjUJ5vLJVsGz5R00jWyUqOHLzELJnJUU1Q5CWICgrqYxnE8CErUUAhlK5dvxFAB+iQLRYnjIKgFpShKDRCAQ9ahwdHJ/xElBuqDVG5xeKSZ60rQxTMClaAuPLIzpBDOlwDqCYGxRUMxd0GhSQSqovlZ70apEZdPHJwSwVmMxRUsKGwo/fmpHZ/iAKVTMlISKVOYgJa9iVAkkbQtY2ime+NYCUolcsiWovyMyXBqLcpG3SEsrhqiop/MNBX1faGOLxcqeSVJ8uYpQOYVoRrbWsLU4kpo7EVSXt2OxjRG6KOnDEcou+guNG90Drml+1ngr/AJIhYWAxcE9aN6RyXzFyCCSS7DXvpBEDZcxBAJmEEjY/vEiqXPSw5TbpEgaIfXZeJDm521Ud+UX/ANwNOxpUo2FXAYdL303O20UIW3shjo1zo30j0cMUKCVAgs+Us4FWLdTvvGRKjU3Z2YoEuRUkt/kf4f4QXJwY8ugqNBRzuQNT2izgmERmBXXvY9/hDDi8+WgBOVnF99ab6Xim90WlSsyyljMXfW+96CtG+7QfKkjKGoO5JLVroAesV/ywXyh8wFq13INonECqVKBYigLiruwPe7U+NYYxa0D8SJHVjpUe/wCDQv4nwYYqWQoBKhUKfMx01qGvDcYiWU5hMWSQ7EXNqqozbt8TQfDuTmCBMNSwzENbNyqBofsxS0CfMeK8OMteUpIOwqDo6TqDHMRwWcgsqWQdrtQGvvHvj6bjUIQUFQJUOZykEJJFQggl++3pAWKxQUsy5QK1qYJy/m0s5PYPpD1NsWzByeDHKorzoZqeWS7kAVcVc2jReEsVOkulL+VmdSZicrm3IxKkksA4BFnEX4XxCuWky1gsS1iFJpzBqcrJs2h3gTi/Ey6TLUDmICddQ2sU7emgo1023C+JyZ6glJKJhBKpdlsOwyrDbP2pHjiHgVEuYJ8lXlqd+UMk1q6bNowaMxJ8JGflmrUtHN+HbMU5lMX/AFE2swDxusEmZ5fk4ialSwkFJ9kkNlZW63TU6gvvC+asPT6ehiwt0BIFnSKNS6Pf2NjURfi58pacilFRcEgF8wbfux7a74vEcQmSMSlCgQpmSWzCYkaAaKb47x0YxDmYlXlzErdn6khg1agdPfCZQ2Z2qG6+FBxkWZZALl3SS1kkAGv11hXi5eVRlrT7OosTcUuo99o5iuNgITQs5JNQA1KOxFxAWI4qlRTlLhg5JdnJoR+qj+sLUX8Aj3zTISMhUk5B7PtsXcMzAHu5vaF3E+GhErkBzZgtM1S0rZTMsKOUUJIJdwGLVJBG4nxpICXKTQUFPSoFYVcR46aISobaML/bweLzI/wNcHi8P5s7O61ISkpXJDy0qbYnMxOgSNbQj4pwiaZIxi1p/EWwCS5s7ljyjQC9vUCfxJCH8sOo0JsDuTvWF388vNnzF3f1FnFj6xrhGgkGThPk3K0eYkKuUlSS7Eh3INbxQeLL8tMosUIVnCSAzm7sAS9rwdI8VL88T56Ez1gMCqjFmB5QxI6iKZc3DlEsKzBRmPNU1kUYIre+l4P9oI5P44V5ipIqoKQkURLLucqLV91TTbk7iwUpRUkqCpvmKBNTQgBx3NukDzZcpgUqLkEtduZkiw/LUmBVXpaLpEDpnEsyWIehqbuSkqL1ckpNdjAKjWgaORIsh7lTikuLx2Yp2bQNFcSIQ68RSnjkSIQkGJxRMtiHblB2dzeA49JWQ7FniELhJ6/P9okVhUdiEPtPgzDGcoLXz5A5SB7RpR/yJCi5UaUa5AhWVA4vE5lMpeIyFZFAyUg2FEB6bZtbw78KcZmhQkJErIhsxKSJi8zKUQQWYOdDavtRnMViBMxC1JZsj0IuZhKSRo8tSb1oLNGNbs0cY3kYnKABWgev+a1+scn8QUujBupLfKrO0VScOWYnW4tW9fSOqQiyqfE0+VfnAqg3fs7/AM1lQpIBDh3DGgDsW1/aD8BMyoLhQC7LeihdgsBvzCgt6Qol8OM1SvLdRupNy2nMWAs1SPpBow4w0krnjIWDys+YXzBS8zsapcCnKHeGNoXuy4yQVE5Qc+rfEk/d4Fmz5MoZlEPmZKLkEVAyi9QC3R4pVxHEYkgYeUuYR+miE3ActlBJLNfpHD4exEuZ500ITMCGJWUhThVCLkGqU9WfWg1YWlpA/FMYubLOZLZ1UJpyhjbTfoIX4nhCkXSxatXLsFOQKihAawbQuIvVjJmarAo/KCHTUG2hoKGPasSteZanUpRLqN1Ely5vcw+KpUJyK3Ylmyiqpc9S56Hq9Y9SJGHK0pShImBQWAo+0avmKrp1yhg4ajwbMkumoAbaFuJ4YJl0k7kFsvXWCYtJrRppfiJKSBMbMnQpKWD0v0IJrUamDJXFRNUZgmHMAGSFEs3NRjQCnoTGRliegZJuachIopIdaEgu5DF0jXaCcOBkSJYCiokggAANqVgB2Gl3LUhLgh1s0GM4nKmoy4lJAJATMoyaOC49jKaPaoqIXY/w7QKlzpQoMomFSVTP7SxctuRAuHBUlYKgkOQRuBU+n+YB4h4e8xAImlITYE5kDTlFGNP9RerSFuXyJ+JcSykpUVpWn8osNSDVgD0ekKTjS5IO/wA41H/CmZLEwkLSBk5qLUASAsK36agXi8+DpEsOsqULvmsP+012+6H5RWgY1LhiZk4qLkv3jyTG7m+FcNNH4Tj+pJfQfqJ3F4zfEPDcxCyEJKk6Gj+6DUkwqYniQyw3AZivaZCRUk6Cug7Q94TwTChXMoz1JAJSk5BfdQu2kRySIlZk5coqLJBPYPHFIIuCO8fUsFOC1ebLSmWsAjIoMFNQOpLEEaKHrFeIwsmcpQWhMmYfaT7KFm9bBKn19k9IW8tegows+Xx0GNbxXwiEJUv2Skl0kFxt9sYSSOCeYWQtJezmvQHvb3bwxSTVgtUVSTKWGW8tX6xzJP8Acm47j3R3E8EmJYgBaCWC0HMg+uh6FjHr/hlAjMoAH81SB1oLdYNw+FnSOZCgpOrFs3f/ADF2QV4vhkyUQFoIcONaekFcKwqVhSVy1PcKGnQg0MajDcYkzQ005VmjmhAI6U02I6QoxCJ0pKiwmS6NMSxS2mbKdoqyIDxvh1QDo5gLs/x2hTNklJZQYw3ncZUkuk5VfqB06dPU3jp4tKnADEIY/rQwL9gGibJoSgQZhuFqUzhQBtT99OsMsJwDMoLkTPMT/TyLHRQJBHcPFGNJRNPmSyHHKVglnDeuu8XZRcODS/1/AxINkIRlTzpsPl2iQNshrpHEUSwVS5mZaUuDLdRD2Zn27UrSFI4uStOWUtCylKBnLrOVLOSWH5SXJF7VMWpmqM5K0oKs4Y6BbDKqhcZbfJ9mGB4EZawtKCNV5i6hmc8tW9wtrvmjFRRotthXD5UxQqObYPa2oFa7e+HSsBLlpedMFhSxHexPqGhYnja1ky5MvIE3Wpg2oruQQfUQvxWBCj+KoTi/s5nSD/bY/wDc8Bv3oc69E4p4uGdIwcta8qnzAHKLg81mrp9ICHDZqcUg4srUFNyoJQF5xZwXUSVJDk6GtHguXiyFJBzABuUMBd6jKXHS1toL8YrKZsmcWWEqIINAc6WBcNlYgH12JENjrSM8m/ZvZPGcPIkiUmagKlgApSpJU7V5QaFtDpS0YTHeJVzzNCJYTkW6CpyssguCqxzEsQAQxF2eJiJxy/hyyla2GeyRQiwpmJNzbKKO5hFiJU2TNypKiTMISR1cuBdqv3Ji4pPoPOHHznMWGZKTSz5W+MF4SUqodwQxrlLbdtWiYaSH/ESpIDsCMt3UwoLEHeA0cUBnrRQAKyvT1YXHSCt0FatIN8gOxU2/5m006xoJHABlSpCkkM/U0/VoXfSM5IxKlHKQkmzk9AAR2DN/qNR4ew5AUFLJR1ppe1gS3ugMml0vG25bQNM4XmDim+tr1ELMfwo5eUFK015aBfQtY6Zve8ajBy0ZixLl7gBwLNBE3AAh7ja/eFptBzipdPmsrGn8zghwxFdXHzbSkHTZwnSZkoBOY5a6pq+2xel6CNRxTgyJjOgOzf1DsYS4fgpk5kglaXcAlmIodGNIuT1a6Z5wdaB5csIASEkJSGT2AgLjKEKkLVZQZiL1UAR7ib0h/isICgPQs/38YzOOw6wWrlJbMLdixhGNtyMMLsTyELlDMguUjYBR1OUkV7VdoKk+Lkk5ZqARqUggjuOnSDcHJ8xRKzlqp1EUYuQzUDHN2bWFnHOEpUtRlqExLUILsb5RuTWmrUar7tN7N6lQ8lzkKQ6GUPd+0U8P4dKKyDLCi1FPlUXo1wKaM1oyOHmLQpgooUk2ejlwaHSNP/MgFKVFJWpGY5RSl301e8DKDroakrK8bJVKPszUpBYEkHrytW41hxhPEMhaAjEylJIAAmodQA6o2vuKwnl+So1zEFLFJUoh30rehDPAmM4c5yoCT1zEH0D1ezdItRVUwW9muxqiEHypiJyGIT+oE2A1BdqDvGOn4JeYkPLqSEFlKBJsX9ou9I9YCWqUrOiYpC7CuYdM2hBBIqNI0MrHpnN54ZQpnlg5B/cLofdyO0CoqD0W5OXTMzsfUAlpiXFQpLlgOYCxb3vC6fipiVMleSmjijXPy9I0XF+DZvxE/iWClp2uCpPXd29Yy5SVTci+WtXHR9Q7UtDY09i23dF3DcSpZKFJ8wK3clNNCLVgnB4TE4deeWMoL/mDN1GavqI1PAMZhk4RKAUoWAFLNnUoApoRWxFNtIpxU+UpJzpzaHKCp2JtUAf3XtAubukhH1X5VRnZyZOJNEDDzn7Sl/BkH4QrxmBMtRQsZVDd3+WsaPFqUMyUeV5TgAlmIaruXJvRqbxZMShCAmaPMlpSFMoh+8tTgtflrBKVDrTEctASjmUpPQKp3D1gjCHECXmW6pf6VgTH7JUX22jQypeACBOTJKkA1UkOR/cHdPugsKliWVS8OJeoVNCgA4u62SHGjKPQ6U5P4ImZ9OKlN/8AXPpLW3/tEgwKJqZ8mvRf7xIn9i7RpcbxrD4NAEqWZiy4TUAaPXQCnwgfhWNnmYZq1halUKH5QPdVVblvnEiQrxSiPu3Q5xWAZIXJAy1cJNASynA7i25OrwinzacxynYqcvcUA2bXaJEhcNht0V8NxyJUzMtyNCQWBzaEAkm+jdYecZQMVhGScxyug2qOZNNNKUNDEiQ1xrYhu2V8GnOEqKCSySApdAxBNAHDsQz0pfSyfgETcZIzFLKEzMySS2QpANTWresSJGdydsYlw9cRwGGwnliQhaFKdioqClGxJJoAXNhQsSKNGHXNmElbWUE2zE0IcqIDPvf69iQ/H9vkA1boJwuKlywrzisLAoBVy1iLjudo0vBuLOkEN92vQxIkFOPskJNDNJzHlZLXA6ECg3rYQfh+IqcJXQWeJEhL6OvQfMALtWB5shg++nfeJEiIpgGIkJIuk3YF6te3rGU414SRM/EDpapGZTa3BNLCob1pHIkH9r0K8U02Lsq0kAoy7EBIJAv0VcXrUxRiJ5VR3atBY1ozfvbq8ciQ1AAmLwyZmYqDKURViVWLnKA7epsfSj+S8tWZRWWBTmSHeoqFWpSl4kSCsiC8M5Blgs6gXUPZoeYvajuOh6GPKJWZ0klKlCgNWVQU3FHrSJEimRFErCF2NDqa23tXSrwdKksyXUxupNDtUve1YkSAcmxvikEYrHTJCklIK8psovRiKuC7wwkiRiFNMkolLZiNFK6F2ep/3SJEilwqR64hw6TLSCAyQchKTmSm9CEktXT1F4XYPwenGFZkgHL7RfLU2oq5JiRIjk0rIoIVYzw9OkBSQspy8xBdNQNGvT3wKeGz0IQpSUlIBWlLi3Z67tHIkGpNpC/FE4NipgmPLyA/mQSed7g9W2tWH3FMWnFSky3I8sHKgMkvoVPRYG43rHYkE+lFuAxQTKlpMhBKUJBJCCSwA3iRIkAWf//Z"/>
          <p:cNvSpPr>
            <a:spLocks noChangeAspect="1" noChangeArrowheads="1"/>
          </p:cNvSpPr>
          <p:nvPr/>
        </p:nvSpPr>
        <p:spPr bwMode="auto">
          <a:xfrm>
            <a:off x="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6" name="AutoShape 8" descr="data:image/jpeg;base64,/9j/4AAQSkZJRgABAQAAAQABAAD/2wCEAAkGBhQSERUUEhMVFBUVGCAaGBgXGB0XGBgdHBgaGBoeGhcaGyYfGhsjHBgYHy8gIycpLCwsGh4xNTAqNSYrLCkBCQoKDgwOGg8PGiwkHyQsLCwsLCwsKSwsLCwsLCwsLCwsLCwsLCwsLCwsLCwsLCwsLCwsLCwsLCwsLCwsLCwsKf/AABEIALgBEgMBIgACEQEDEQH/xAAcAAACAwEBAQEAAAAAAAAAAAAEBQADBgECBwj/xAA+EAABAgQEBAMGBAYBBAMBAAABAhEAAyExBBJBUQUiYXEGE4EykaGxwfAjQlLRBxRicuHxFTOCkrIlNHMI/8QAGQEAAgMBAAAAAAAAAAAAAAAAAgMAAQQF/8QAJhEAAgIDAAIBBAIDAAAAAAAAAAECEQMhMRJBURMyYXEEIoGRwf/aAAwDAQACEQMRAD8AxiksshrV++lYfYZRKR7qdm0hfiMPlU7O/wBDrDjBzU5RRzr06xly7QzE6dCvH4TMhTihePmmIllKik6Fo+wYpAfQvSPmXimWBPUz/RmDV1/yImCXoPKvYneGvAljMQawqhjwWYy/2jS+CDWSZexI0oHd+kVyMPmmLCkkijjUUVFkmaKlXv7/AOvhHvhxeZMfVg+xrGaQ9FfF8EoJSoaGnrQRVgJpyso5ikVPug3iuOBTlJcp0Jt3gPD+ySBvA7cdhLo+wppHmeBraK8KeWkWYl8ulBpCyGE8VLBnkiji21TT3QpkpdQG5h14olcyTu/0hVw9LzUDrG6P2iJdNKMPlDdLwOoEJpv/ALgnEzFFLgMO3X7McUrkaBssS4iUUnMGrcGx7iFykkQ/nynDO8CzMLRt/WDTBaFDw84PlRIWtb8yggdm5m/8oXS5KUlXmAkMcrbmg91/SGawJciUCkknmoLVimUVJQxKUOyluOgYhmPeHHD+EEzWqUBlEHcDToxArCpONShTstycxzBqAFgPVjGi8JYgzEFalMcxBPxttaFZHJK0KipOS+B2gWarfX16Q3wqYEwcoUp6/R/jDSUPh6RlbOglRRiJZJuwBgQqOkMMQoaO3WBkdQ+3+YuyMpWrdzrCjHkGjMD1reHE9XZtfSkI8dPYuHH0p/mK9koQ+IZ+QLSk0+u3WMi8NfEUweYACSwq5diSfizE94UxugqRml0jxHiRIME+wf8A8+eHs86dilWljIjuan4NC3+OXiTzsUJKTSV7Xcxsv4GTP/i5uT2hMV8g0fF/FwX/ADs/zfbzkn6fCER3kb+CCsKjseRHYeQ+rcVlMqlvs3+EcROVmTZmFvj2q8G8YLKLmxp03hUkG50PuvtGS7iNaqQwnodn9AzxhPGWEUJjkWZz3sPveN6C7U/y338IzXi/B5kE9HFdunYNAYnUhk1aMDBGBmMsVaB49IUxeNxmNthJYKVOogtQirlwEuNjWo3j3g/+oohVP9wFgFZpYKSxF+uof3wXhRzqOzfUxmkPiXr4fnqwd7lq6QLi5RlyikvTUQXi5pG2+t7vAOOmKWk5i5ysPntaKjst6HPD10HWDlpcGE3hqcVSU5r1HuURGgI5YTLUmWtoxHi6SMoI0P0MZvCKZaSN41fi4fhnoR8/8xksOplJPWNmP7RMujo8RmZhmCaumlTRjUdiB6Rbi8UMgAHc9YaKw6VpCmDj4HX3ws4wVJGhozClB/uJashRw5bqIqoO3xg44eoLM3x+7wBh5RTlNg2g+6watYmJygkEG/0Zw49YtkRBwgzcxLlI2Z484ziBSWSyWGXMosw6C5jxNwKlJUAUuhLsAxYnmapct9YVTcEkJBcg6666elYrxvolxbbv/Q1wvCpk7KpJBDEFahykEkHraNfwLhvlyggkGpZSaCvSEXDpi5pSByy0kZQmgKWt77xrMNKpT9m1jNKTbpl4bcnfoLwUqDWbpFGHGxf7+MF0bU9h9P8AcLNqBp6h8IDz1f4QXPSN/h9IEraz36xSIymeHTR32EZ7iKtVW1pt926xoJ00PUU2jJ+IuKIS4y+gLP07UrB41cipOkYyfMKlEkuSSXjxHqYoEkgMHoNo8xvMpIkSJEIfU/4G+ICibNwxLCYMye4ofg0Z7+K3C1SscpRc+YHftT9oTeDuI+RjZEwqygLDnoaH5x9K/jdgkrly5qGOU1I2P2ITzJ+yj4+I7EAiQ4s+1cQwSi+3+jC3yikH7t9mNdPCQhQO2vbrGdxqUhDO6idbdTT7vGCD0aMqplWEBykEW3uPusCcQlZkWdq/u/3pBelrUO/28WzUhQZIYJOzuLuTr2gXphJ2j4/jsMUTFJIZj/kfBoHjU+LsFkUFsC4KT3uk9aO3bvGWjfF2rMzVM0HA8RQC23X/ABpDaQHK76W7P9YzfD6BzVOpBqk6OGt1tDnBTuZRH9PawsfdcQE0MhwNmKIJJcgswrSKETSVMK/6ghqH60++kDIUxVW490AgmNuDy2QNi7e+HSVUq0J8CpkpHy63hszp9Izz6EuGZ8Xo/BV6fMRjcEl5ie4jYeKn8lXp8xGa4TwqbMUFIlqUAbgP7tz2jXi+0RPpsJMkBDtc+jQr43h3SW2h4nhq8uaYrIlLBmzvVvylki9z6GPc3gUxVgmhFzcb/wCIC6dkeSFdMzhCvEcsqWSyeYt7L/CL5+E8iaEVcpDvUuRWHGAw/kE+StKpeYlRyzHG6XShixGrRRxeUqaszUpcABNGd/f84u9/gpZItdF2NcEKTRY12aoDdwIAxKQoBSRyqooWynp/Qbja0GzcJMKXKVNuQRWradKdo4pDISlIdZUAoNylJfMD0FPg0FdASmkx34dYICEl/wApbpX9vhGlw6GT3saRk/CuEPmzJgJKCBkNrkhyNwwD6uN42UuXy/MRlkqbG4YeNv5LsKmDMpAgOQkgQSubSBZpQJiV1gCZNb1+6fCCp6joH26QpxS2Z2I90UQC4pxHLmJNnPp+8fPuJ40zZhVpYdh6CNJ4nxbILMM1L6emsZCNeGNKxGR7okSJEh4okSJEiEJH3rBCXi+Cy1zreWQo6ukMY+Cx9q/hwozeCzUH8q1geof6wnLxMpnxpV6W0iR2bLyqI2Le6JDy7P0FNDFzarfP31hNiMOCSGZ/renpGpx2DDOk5iUuemhELcVhwHU4fTe5+gPvjlxdM2zVoRS8MLJNSav2Ll/j69IsXLKWzVq33vX5wZIAXMU40pQ3c/OBeKzgkk07NXX/ADBPboXHSEPiLhYmS1J/UHBuXSCRX3e+Pl5EfYsWQQFVe/79I+YeI8LknqayuYet/i8aMEvQvIvZTwknMb+9n6U721jVoQEEhSMpUXLWbQt+WiT0cRlOFYjKpv1ECNQlQnhMsEkpUMxs+VKrVfpoIPJdkjVFyJfKyi4FAttbV0u/aAsS6Us1ddfu0GSOFKICFFacyipCjQ5gGUNyggVNWZ94aS/D+bLnWXaoTQlL3JUKBqPqwpcwvyUesGWSKB+EJ/DT93MOZGEmEUDd6MN6m20FYXAoQiUgMliVBRJOZIYczMCzgtU/GOjEJUEkTAFkEhmzKAVVQKgVHSnoGhMmm7ES/kSr+otRgJU2YxCihKhdOZKxqQSBV20bYmsG43CAIuiUnzAQmWS5JIyhTACnWwNBUxZiMQUqmE4gzZSCCE3QkhHMBVgzs4iuRjszoMtRcguqtxvYNbpE8/gS5uwufxIyxJSMks58zJQMxDsTmqoGhL6CBp3EwvzVWILhUwEpKhShAJP7mPOC40oLlrTKMsSTkYB0qCksSpwxep2a76+sJjZuSbnL1LAAITqqwAyg25WvFc6W0ktssw0lC5uYqQczNlCRloc1Egd3giRgpRlrSmUAnM2ZQfM5f2Mtu+/SPC0yVURQpqmYWPMwcDKNa1FtorlylpQFiZmUKB1AeZ/SR7ObQP0eBTF/5B8XwmVkYy8gc0chKlM/s2FrRn+IcOUVA+V5P4ZIyHOkJ/UoE+0L6ahqQ+xGGmLzKJYofKZeYTK1I/QW2y1g7ByF+UUnLy2JGVw78zBgeoG9IZbv5Jdfkz/hfDlMpLnMXIzDmFLVHRvhGnlgN1hBipUmXPKmMtSB+JKYnMnLmSpGV0k0o1CHtBmExK0LCT+Ik8x/UgKLp9MpHte/SJLbs2YsyWmOcPUVp1jxMiYWeFjMkuLU0OrjeOzUONG+/wBoBmxCnGKrWEuOmuWb3bQ4xh6n098IJ6qqO3792rFxRGY/xFiCqaRomkKotxMzMoncxVHQSpUZW7ZIkSJFlEiR1o5EISPq/wDBHjJPn4VR5VJzpHWyvpHyiNh/CbEZeKSQ7Z3T3cUHwgMiuLIaHHeDEmas5LrV8zEj6jP4Ccyqi5+cSM/1QaPc9KCCQkBw12ZjX31PpCbFoNT1YGnX427PDLGYpKQAVVNK3brSFIxFaAkEPV6PUdj+0ZFo6NCiasggi4pt/ukV4gZsyjXp1uPSkMschwCQxPyav33hUlQdjWo+tT0r8Ib0U1RQAairDW7bfCMf4w4Y8sLF0H1yk761aNkXSaX62b/R+ED4/B+byj8zuW3B+X0i4S8WBLh8v4TwqbiJolyU5ll+gAAcknQR9S8OeDJeHRzqE2aS5Z8qS2j9jzG9mi7hnBBg8MBKSQtQckh5iyCxZKXLNZNQOtSWIwrgEMkBLFhUlhVtWFKiLzZm9LhzcmV8QLiFISCtCStQSQhQ5ku5cZXJFWsCXudIqTOXmSlTpzsogOKC7Zhdinm7QcJaso8tWQKZKyoBLCzuWAIilKUoWfLz5UBk1ABVVwWAqX2hHkAno9rWKMARmABmFr0oQfusLZHD0lI8xLZVKOdKm1al1AMl2LU2hnMlrXLQpZCVghQZl5SDYtT4axybiAhJClJGdIarpYHNcgEEi4F4qL9IuPNFKMCR5yEKlpCkZql3USlRDEXejNaukHSMcvzErIBIls5Lpo7OKOz2pFaMOgrUqWSEqUCC5YgJqalxp0i+Z5WcEJmL/Dy5KJC1EstQWVUFno5paI9sJbdIBwgV5KRlSpXmuSlISFBRAcgMaJo3TURMeQVeXJWkTTuwS1QXcblvfB8mQE5coKkIAUq5BpTMQPmYplYNCyZiEnMoDLmqCM1Kg8u7i40gvdk03chZLSkTfLSjKlCKkOACRcAmrkFjF84lCStKvZACUsC5NCSWL2+fSCpmDJlBBBWBRJBGYgtd7AlyS4N/Sogy1BMwoTLZko1BFBU0aJa9g3G7LMXjUCTlUSmc2diBygAkJqOdRU1AaMe0eZM9aJiZU5MxZLFRy0D1bNb1/eDP+OdWZCRMmlGYOygkD8zigqRbtvAaJaJqilS0zJm6TzEu5dNtgK7AQdxSqi24pVRbgZoWsFSEMFBCVqoGOjfHu9YG45wKWysnKlQDKQk5FpfNlcVSQRbVoIxILGWWYWCixcFyzWHtPvm0jkuZnkrShRKJiudRJIC6FxoCDqNCYbCcelxklwUywrC5glJU5Ci5ASQQxYszubPrDPDY1M1BKXChRSVBlD0+sKeMTZvkkgJLFJ3Km9oEDQ1rS8IsXxSZLmmZI5pJ9lJrlLAlJaqP7aA+6LcPLhpxZWv0aLHIMZ7jMzLLV0qWoTSwb7vBmC4uJyHcJWBzJJ13ANSPvus48WkLJeo+doCCalTNcmmrRhiY5EiRvMxI6BHIIwMt1j62iELeISPLCUatmJ3e31gKLsXPzrKt7dBpFMQpEhv4SxGTHYZW01PxLfWFEF8IP48r/wDRP/sIp8LP0zNlnMe+5iQWMCP1RIw6IIhw4AZlHMb2t3sdN4HxCBUildPqdRzQwWktSzX6s3yJvFU6U1yN/iffcQk3iyesFO7gh9jmP7j3QqxE0JUzNQj/AHV7CD1TkhhW7FzX2iDXZ3gHHSC4OmvVqQxIXIqXKIS9NzfdqtbT7EX4aQvIRLyiYUApUoE5UkkDKA7kgEtZmvA+YKyilSC503J+esE4gKmqTmJAzqyAKbK7gAgvQOQLaaNAyfiZszdUjsvElSApZmqUAxQ2SzXF7iltIuwSAoBSSFPrVz8TqDFCeEk51nM7MFFwinPQtvf+2DMNghKCTmyJSQOhFWAFKOCPX1jNPJGrMSxSk9ItwqQyjlIZzzaWcjd/3gXhyyZTqWoVJBAKUgGrDNrUiCMR4hlBWRyoLYBTBQSDoQSFXF31Zo8YxQJSMrSzyp5soBNi+gHVrxUW366XLH46PacSl6FPwJ2+lYHnTAJiStCSQXPMCFJNCQANARvWA8NKGcoyqZKQBkqhQseYuXdnBu8X4hCkg5QokioJy5mNEgGkMqmBFUy9OEZCEg8hJSDQZ2KnpoBXYMIF8ry1BcwZxL9lTOcpp3YP/uPY4TMlqfnUCkeWKBC3DqEtqlQLOG32oUMUJY/6ZWtaSlHMAE2rUtfSD3YTjTPPnGXJCUnKFFgU0ypAYEsXpSxjhnklKAFBxSlg+7+6LMPikpKUKqVJPoqgDHcFqR58vlzTCtawXIQwpYZUsXFREA705KxoKT5akMjlYpJUC7OA4cfUGAl4R1CmZRJKio1GnKK6FvSCkuFoCZRoHJcDIDcBW/7QRNwRMwkKIBLgOAlI3KmDB3PaKYAEtK0eYVB05QhCU3IzJUT6qSOtIDn4ROcqKUSgEpzEEkkpAFSdKXFOggqVMUifNllapiQoKdIooAnMhKi5qzON3ivF8OWpaySUJWrOE0AQNEF7nT3nWGtutjXftizEyeZM1KVAAAHMog0fmINAosajYHWDJUhMwJVh15JYSQcjhRPs33u5iSpxKnKigAkEkZhMGVlJZXKpNWLx4ws4E/hEO7KUagAXGXegEWpfBGwbCqWFqlBeYs6ioPTrqouQL+6FXEMMqVME+hzH8RABYAJyAp7gA1sWuDDjG4AqXyPLUv8AM9aEE9yweC8VLCgc6X0B3pqPhFqe7KUqFOL8LSlHzJMwJIsFHLmBFGLUB/ahtGF4txVS0ZFhi/vZx7o3MoKCJgCqgBSUEkiilKLagEECEXHOGBaloTlQQpjnarB/MSbgMWLaMTQOG4572OxSaVNmLiRbPw5QWIPQ7jcdIqjWPPUtLkRpEcMCcH5oHOQSTsC4+RhHg8OVPlqo8oHeHGJxCkYIylEF1gBr7kEbBoGQLM7EiRIIIkMOASs2KkClZqL29oQvj0hZBBBYioI02iMh+uPLO8SMjwfjqF4eSpV1S0E3uUgmOxz/ABZC+aWNbCp2+6an5QDjZSmUrMEjQD5V+u/v9Yhbl2rtXoLN8rVgWdPKxYqLNYF2zXGzbbwCNzMVieIrzVWQcyiWY5n09/1hth8aZqQDYev6XtpT4aQHjZAC6AByX1d3raz/ACi/BFgAG2fUhn9KEiNjSaMSbTC8MWUE2rWvTT/yakOuHSgEnk3qQS4YsBWltevqinpZjr2Ab3dSY1mERUJmEFBD6A1Gzv009YzzxqSD8t0ZvH+K50laE+QV5wOZI5RzEML1ykl3aie8McXJXMIUwSEjagzBtSzgCl6klksI0mJ4cgpFAdG9d60jxhcEEJozAEBqEixYumtKhyXBrqVzUElSIrMTiuDl3DOoNl3DUatR2FOt4Z8IllUkBRcVFSDYs4NLWtpD2dgQSUHMFEEgElJP9SVKdJFQ4LEfGBsPw7In2hXsSXDh63ehLfl1jPOa4Dkh5IV4kKGVIJTVrXTfmKave4NWcxVNw5YhaTUt1tXMGoNHpXvBM9bg2ylZooEl2GjBOlxWlrRyaluZmKTTmIBYVG4oe1gSHgkjI4tA2EwKubJM5SktzHMkuHIJZiWekGrwZSpyQpKTmSaPRjv0qDa0A4rEZQo5PMJDApLKrR3AUkAXdtGj1J4gEpDIKiwDuXHV0s7sRYPWDpvYT2rD5CSqs0ElnoQAkv21FS2u8WTAENluqg5gBW7nrbraLkgqRmyFIJZL20cPv06iKpmAUVJSpyZaDqAA4cmlLsW/pEB0X4e2eJi3BAKBMRUIUoJC2qrK9yPi3rAmKxWYVAc3B9nTTZ3iucgq/EScwTR9yzs36m2p1EBz+PLTzIlBU1wwUAzdQaUDjS+jQdbA8OBuNR5gSpwFpqQkZQauPcwgHiIlz5flyJ6v5vOAZdQCDSha9i7x6x6lq/FCkjNeWgEZS13JtqAIS8qFBRSELWXduYsHvpQPFx09hR097LpmdLyyPZGVQNXIAqPXXvHOHEqSlIBJBGvdzXQVLx7nYlJDqLf1E+5yfnFhlmXzJDlaQRs3Q+8mKTJYSmSiaSlRcgsa639LAwHOxa/LUyhnSspZVjVx2p9Y84iaOgq9Dru+8AYiYnMpQZQIy9Q7pWQTc6epi41xAxVs98QBQvEFLqSmWkoFCXzAE5r/AJVEjUHSF/FpaZjoWpMuYzqSSHSW3LVBIdtN4KkhSEpAIIEtlO9VC3pU9gIE4th0zQpwMzqL0BzFIArrqYdGr/6PVWeMZgpcyWgzVlORPOgVU4zDkoWcsrlGViH6ZedwWYBmSCpD0UNXLAd+kN/D6VSphQtJCVEV/SXYE9Gc+6NbO4XJUgpVLJCJoCyhRSDQKIJCSARfUs8N83CVDIqtHzjBIUJkvKwVmetA7tX3NBHiCYfMa2pTsT1jTY7wwhQWtM/mcKS6QzEByVA33DCwMZzjnAZ8pSlTAVAFs9wab9t4dGalwJoTxI60RV4YWeky3BO0eVJYwTh5JIAoxL6dY4coNs2+g0/yIhD7BwLhq/5WRyq/6SNP6BEhBgPGs5EqWkLLJQkX2AEdjPTIbhTan7N/vt6izpSnppUaNTerhie4DxbmLX/3pQenu7RaSE8xFKB7XvbtTeMqRubEuLwRZRU1tRQXAIbVwKfSBJACBcJO5D0c+m1v3hlPxTkhTm5oaP6DbTWFk+alYACGL3flbYBn3JL7aRpTMrjZfLmZlU3s4LjaD52IUZYIOVSbKqxDUDszilNoSyJhlnYgalq19139IPVhwuWTMSKh+Yg5mNsh01ctahhc0Elf7OeGv4oymacakjtcn77wxV/EbDKUwmBLih00FRYg3YjSMZP8NyA6cgQDYmvQM41rUbCMZxnhhkTGdwXY7gGCWGEmU5M+tTfE0oqOWaA5sFFgbEpq6DU0FL0i1HioFISwVVgQo0JFyklknoaR8Q8w7xbLxq01C1C2u1oj/ixYPmz7QnibknMS1LsxGhd+nuj355tmYE1JLJD3J0LU3j5FwziRzKTMnTkBdzLP5rAqDhxvV402J8OY2WPNlT0zgQAwIIYVoC6W6g7xX0K9gtWbQFTgpSEkGpFNGF3JBpfeD5C0rJKhLlKVUhJZO4Z7e+Pn0vjU+SgfzEmaiWzBUtlIO4Ul2p/cCI0/h3xAjEN5PMsDmCmqBahpv7yK0gZQcUKaZokYZSl5kra57toK1MGZV5Vtzj8xylLP3FPkfSBcAoZSRRSqgUUc1vaGhbWtgawFxLEZQFOpA1Io5oyTXUuR2PpmqyJBuICGCEAJQkFTkkkr1qB+Z/Roy3EZDkqsrp0t87QTPnqm5QlaTlGZiWUS24DUG8BTJ5LFbdibiovpV+7e8d2BKLB8NxRaOVYd7hso6bx2etKyCakaemX6wHNnKUXloKwtZShCHKiQAVEJbmFdHsYqkzCBR0lyDmqXFxXXpaH+DqwXGi3EJTMLTQQAaJeh2dvlHpM9YChyklsmyA9lVD60G8cyPXXfU/tA2MCgyZdZqyBLSA7qcOCDZg7k0i4py0RW9IunyVzECZmly5UqYBNKlMrRTIT+alx1A3jmLyfzEsq/Dw01BKCVZjMNPZpqSk1TUFRF45iJAGIVJy+byjzQoPKkAMVzBk01d3qdSYVS8UtRKkq8ybhXUiY4TJCEswSmnNUneg2hsYKhygkqKkcQmJkmdNKQUzPL8pmUTlUSVPUBJYNrXaK8XjlIVknpUFJJUttErQMgIGoJTrHVKT5alBj/ADNFz5gIEuYD5ikoYPUtWOT1pInspTeVL8xUyq1zErTmCQTSp9yRDlFfAVIFDTcqUrqSjUJ5vLJVsGz5R00jWyUqOHLzELJnJUU1Q5CWICgrqYxnE8CErUUAhlK5dvxFAB+iQLRYnjIKgFpShKDRCAQ9ahwdHJ/xElBuqDVG5xeKSZ60rQxTMClaAuPLIzpBDOlwDqCYGxRUMxd0GhSQSqovlZ70apEZdPHJwSwVmMxRUsKGwo/fmpHZ/iAKVTMlISKVOYgJa9iVAkkbQtY2ime+NYCUolcsiWovyMyXBqLcpG3SEsrhqiop/MNBX1faGOLxcqeSVJ8uYpQOYVoRrbWsLU4kpo7EVSXt2OxjRG6KOnDEcou+guNG90Drml+1ngr/AJIhYWAxcE9aN6RyXzFyCCSS7DXvpBEDZcxBAJmEEjY/vEiqXPSw5TbpEgaIfXZeJDm521Ud+UX/ANwNOxpUo2FXAYdL303O20UIW3shjo1zo30j0cMUKCVAgs+Us4FWLdTvvGRKjU3Z2YoEuRUkt/kf4f4QXJwY8ugqNBRzuQNT2izgmERmBXXvY9/hDDi8+WgBOVnF99ab6Xim90WlSsyyljMXfW+96CtG+7QfKkjKGoO5JLVroAesV/ywXyh8wFq13INonECqVKBYigLiruwPe7U+NYYxa0D8SJHVjpUe/wCDQv4nwYYqWQoBKhUKfMx01qGvDcYiWU5hMWSQ7EXNqqozbt8TQfDuTmCBMNSwzENbNyqBofsxS0CfMeK8OMteUpIOwqDo6TqDHMRwWcgsqWQdrtQGvvHvj6bjUIQUFQJUOZykEJJFQggl++3pAWKxQUsy5QK1qYJy/m0s5PYPpD1NsWzByeDHKorzoZqeWS7kAVcVc2jReEsVOkulL+VmdSZicrm3IxKkksA4BFnEX4XxCuWky1gsS1iFJpzBqcrJs2h3gTi/Ey6TLUDmICddQ2sU7emgo1023C+JyZ6glJKJhBKpdlsOwyrDbP2pHjiHgVEuYJ8lXlqd+UMk1q6bNowaMxJ8JGflmrUtHN+HbMU5lMX/AFE2swDxusEmZ5fk4ialSwkFJ9kkNlZW63TU6gvvC+asPT6ehiwt0BIFnSKNS6Pf2NjURfi58pacilFRcEgF8wbfux7a74vEcQmSMSlCgQpmSWzCYkaAaKb47x0YxDmYlXlzErdn6khg1agdPfCZQ2Z2qG6+FBxkWZZALl3SS1kkAGv11hXi5eVRlrT7OosTcUuo99o5iuNgITQs5JNQA1KOxFxAWI4qlRTlLhg5JdnJoR+qj+sLUX8Aj3zTISMhUk5B7PtsXcMzAHu5vaF3E+GhErkBzZgtM1S0rZTMsKOUUJIJdwGLVJBG4nxpICXKTQUFPSoFYVcR46aISobaML/bweLzI/wNcHi8P5s7O61ISkpXJDy0qbYnMxOgSNbQj4pwiaZIxi1p/EWwCS5s7ljyjQC9vUCfxJCH8sOo0JsDuTvWF388vNnzF3f1FnFj6xrhGgkGThPk3K0eYkKuUlSS7Eh3INbxQeLL8tMosUIVnCSAzm7sAS9rwdI8VL88T56Ez1gMCqjFmB5QxI6iKZc3DlEsKzBRmPNU1kUYIre+l4P9oI5P44V5ipIqoKQkURLLucqLV91TTbk7iwUpRUkqCpvmKBNTQgBx3NukDzZcpgUqLkEtduZkiw/LUmBVXpaLpEDpnEsyWIehqbuSkqL1ckpNdjAKjWgaORIsh7lTikuLx2Yp2bQNFcSIQ68RSnjkSIQkGJxRMtiHblB2dzeA49JWQ7FniELhJ6/P9okVhUdiEPtPgzDGcoLXz5A5SB7RpR/yJCi5UaUa5AhWVA4vE5lMpeIyFZFAyUg2FEB6bZtbw78KcZmhQkJErIhsxKSJi8zKUQQWYOdDavtRnMViBMxC1JZsj0IuZhKSRo8tSb1oLNGNbs0cY3kYnKABWgev+a1+scn8QUujBupLfKrO0VScOWYnW4tW9fSOqQiyqfE0+VfnAqg3fs7/AM1lQpIBDh3DGgDsW1/aD8BMyoLhQC7LeihdgsBvzCgt6Qol8OM1SvLdRupNy2nMWAs1SPpBow4w0krnjIWDys+YXzBS8zsapcCnKHeGNoXuy4yQVE5Qc+rfEk/d4Fmz5MoZlEPmZKLkEVAyi9QC3R4pVxHEYkgYeUuYR+miE3ActlBJLNfpHD4exEuZ500ITMCGJWUhThVCLkGqU9WfWg1YWlpA/FMYubLOZLZ1UJpyhjbTfoIX4nhCkXSxatXLsFOQKihAawbQuIvVjJmarAo/KCHTUG2hoKGPasSteZanUpRLqN1Ely5vcw+KpUJyK3Ylmyiqpc9S56Hq9Y9SJGHK0pShImBQWAo+0avmKrp1yhg4ajwbMkumoAbaFuJ4YJl0k7kFsvXWCYtJrRppfiJKSBMbMnQpKWD0v0IJrUamDJXFRNUZgmHMAGSFEs3NRjQCnoTGRliegZJuachIopIdaEgu5DF0jXaCcOBkSJYCiokggAANqVgB2Gl3LUhLgh1s0GM4nKmoy4lJAJATMoyaOC49jKaPaoqIXY/w7QKlzpQoMomFSVTP7SxctuRAuHBUlYKgkOQRuBU+n+YB4h4e8xAImlITYE5kDTlFGNP9RerSFuXyJ+JcSykpUVpWn8osNSDVgD0ekKTjS5IO/wA41H/CmZLEwkLSBk5qLUASAsK36agXi8+DpEsOsqULvmsP+012+6H5RWgY1LhiZk4qLkv3jyTG7m+FcNNH4Tj+pJfQfqJ3F4zfEPDcxCyEJKk6Gj+6DUkwqYniQyw3AZivaZCRUk6Cug7Q94TwTChXMoz1JAJSk5BfdQu2kRySIlZk5coqLJBPYPHFIIuCO8fUsFOC1ebLSmWsAjIoMFNQOpLEEaKHrFeIwsmcpQWhMmYfaT7KFm9bBKn19k9IW8tegows+Xx0GNbxXwiEJUv2Skl0kFxt9sYSSOCeYWQtJezmvQHvb3bwxSTVgtUVSTKWGW8tX6xzJP8Acm47j3R3E8EmJYgBaCWC0HMg+uh6FjHr/hlAjMoAH81SB1oLdYNw+FnSOZCgpOrFs3f/ADF2QV4vhkyUQFoIcONaekFcKwqVhSVy1PcKGnQg0MajDcYkzQ005VmjmhAI6U02I6QoxCJ0pKiwmS6NMSxS2mbKdoqyIDxvh1QDo5gLs/x2hTNklJZQYw3ncZUkuk5VfqB06dPU3jp4tKnADEIY/rQwL9gGibJoSgQZhuFqUzhQBtT99OsMsJwDMoLkTPMT/TyLHRQJBHcPFGNJRNPmSyHHKVglnDeuu8XZRcODS/1/AxINkIRlTzpsPl2iQNshrpHEUSwVS5mZaUuDLdRD2Zn27UrSFI4uStOWUtCylKBnLrOVLOSWH5SXJF7VMWpmqM5K0oKs4Y6BbDKqhcZbfJ9mGB4EZawtKCNV5i6hmc8tW9wtrvmjFRRotthXD5UxQqObYPa2oFa7e+HSsBLlpedMFhSxHexPqGhYnja1ky5MvIE3Wpg2oruQQfUQvxWBCj+KoTi/s5nSD/bY/wDc8Bv3oc69E4p4uGdIwcta8qnzAHKLg81mrp9ICHDZqcUg4srUFNyoJQF5xZwXUSVJDk6GtHguXiyFJBzABuUMBd6jKXHS1toL8YrKZsmcWWEqIINAc6WBcNlYgH12JENjrSM8m/ZvZPGcPIkiUmagKlgApSpJU7V5QaFtDpS0YTHeJVzzNCJYTkW6CpyssguCqxzEsQAQxF2eJiJxy/hyyla2GeyRQiwpmJNzbKKO5hFiJU2TNypKiTMISR1cuBdqv3Ji4pPoPOHHznMWGZKTSz5W+MF4SUqodwQxrlLbdtWiYaSH/ESpIDsCMt3UwoLEHeA0cUBnrRQAKyvT1YXHSCt0FatIN8gOxU2/5m006xoJHABlSpCkkM/U0/VoXfSM5IxKlHKQkmzk9AAR2DN/qNR4ew5AUFLJR1ppe1gS3ugMml0vG25bQNM4XmDim+tr1ELMfwo5eUFK015aBfQtY6Zve8ajBy0ZixLl7gBwLNBE3AAh7ja/eFptBzipdPmsrGn8zghwxFdXHzbSkHTZwnSZkoBOY5a6pq+2xel6CNRxTgyJjOgOzf1DsYS4fgpk5kglaXcAlmIodGNIuT1a6Z5wdaB5csIASEkJSGT2AgLjKEKkLVZQZiL1UAR7ib0h/isICgPQs/38YzOOw6wWrlJbMLdixhGNtyMMLsTyELlDMguUjYBR1OUkV7VdoKk+Lkk5ZqARqUggjuOnSDcHJ8xRKzlqp1EUYuQzUDHN2bWFnHOEpUtRlqExLUILsb5RuTWmrUar7tN7N6lQ8lzkKQ6GUPd+0U8P4dKKyDLCi1FPlUXo1wKaM1oyOHmLQpgooUk2ejlwaHSNP/MgFKVFJWpGY5RSl301e8DKDroakrK8bJVKPszUpBYEkHrytW41hxhPEMhaAjEylJIAAmodQA6o2vuKwnl+So1zEFLFJUoh30rehDPAmM4c5yoCT1zEH0D1ezdItRVUwW9muxqiEHypiJyGIT+oE2A1BdqDvGOn4JeYkPLqSEFlKBJsX9ou9I9YCWqUrOiYpC7CuYdM2hBBIqNI0MrHpnN54ZQpnlg5B/cLofdyO0CoqD0W5OXTMzsfUAlpiXFQpLlgOYCxb3vC6fipiVMleSmjijXPy9I0XF+DZvxE/iWClp2uCpPXd29Yy5SVTci+WtXHR9Q7UtDY09i23dF3DcSpZKFJ8wK3clNNCLVgnB4TE4deeWMoL/mDN1GavqI1PAMZhk4RKAUoWAFLNnUoApoRWxFNtIpxU+UpJzpzaHKCp2JtUAf3XtAubukhH1X5VRnZyZOJNEDDzn7Sl/BkH4QrxmBMtRQsZVDd3+WsaPFqUMyUeV5TgAlmIaruXJvRqbxZMShCAmaPMlpSFMoh+8tTgtflrBKVDrTEctASjmUpPQKp3D1gjCHECXmW6pf6VgTH7JUX22jQypeACBOTJKkA1UkOR/cHdPugsKliWVS8OJeoVNCgA4u62SHGjKPQ6U5P4ImZ9OKlN/8AXPpLW3/tEgwKJqZ8mvRf7xIn9i7RpcbxrD4NAEqWZiy4TUAaPXQCnwgfhWNnmYZq1halUKH5QPdVVblvnEiQrxSiPu3Q5xWAZIXJAy1cJNASynA7i25OrwinzacxynYqcvcUA2bXaJEhcNht0V8NxyJUzMtyNCQWBzaEAkm+jdYecZQMVhGScxyug2qOZNNNKUNDEiQ1xrYhu2V8GnOEqKCSySApdAxBNAHDsQz0pfSyfgETcZIzFLKEzMySS2QpANTWresSJGdydsYlw9cRwGGwnliQhaFKdioqClGxJJoAXNhQsSKNGHXNmElbWUE2zE0IcqIDPvf69iQ/H9vkA1boJwuKlywrzisLAoBVy1iLjudo0vBuLOkEN92vQxIkFOPskJNDNJzHlZLXA6ECg3rYQfh+IqcJXQWeJEhL6OvQfMALtWB5shg++nfeJEiIpgGIkJIuk3YF6te3rGU414SRM/EDpapGZTa3BNLCob1pHIkH9r0K8U02Lsq0kAoy7EBIJAv0VcXrUxRiJ5VR3atBY1ozfvbq8ciQ1AAmLwyZmYqDKURViVWLnKA7epsfSj+S8tWZRWWBTmSHeoqFWpSl4kSCsiC8M5Blgs6gXUPZoeYvajuOh6GPKJWZ0klKlCgNWVQU3FHrSJEimRFErCF2NDqa23tXSrwdKksyXUxupNDtUve1YkSAcmxvikEYrHTJCklIK8psovRiKuC7wwkiRiFNMkolLZiNFK6F2ep/3SJEilwqR64hw6TLSCAyQchKTmSm9CEktXT1F4XYPwenGFZkgHL7RfLU2oq5JiRIjk0rIoIVYzw9OkBSQspy8xBdNQNGvT3wKeGz0IQpSUlIBWlLi3Z67tHIkGpNpC/FE4NipgmPLyA/mQSed7g9W2tWH3FMWnFSky3I8sHKgMkvoVPRYG43rHYkE+lFuAxQTKlpMhBKUJBJCCSwA3iRIkAWf//Z"/>
          <p:cNvSpPr>
            <a:spLocks noChangeAspect="1" noChangeArrowheads="1"/>
          </p:cNvSpPr>
          <p:nvPr/>
        </p:nvSpPr>
        <p:spPr bwMode="auto">
          <a:xfrm>
            <a:off x="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8" name="AutoShape 10" descr="data:image/jpeg;base64,/9j/4AAQSkZJRgABAQAAAQABAAD/2wCEAAkGBhQSERUUEhMVFBUVGCAaGBgXGB0XGBgdHBgaGBoeGhcaGyYfGhsjHBgYHy8gIycpLCwsGh4xNTAqNSYrLCkBCQoKDgwOGg8PGiwkHyQsLCwsLCwsKSwsLCwsLCwsLCwsLCwsLCwsLCwsLCwsLCwsLCwsLCwsLCwsLCwsLCwsKf/AABEIALgBEgMBIgACEQEDEQH/xAAcAAACAwEBAQEAAAAAAAAAAAAEBQADBgECBwj/xAA+EAABAgQEBAMGBAYBBAMBAAABAhEAAyExBBJBUQUiYXEGE4EykaGxwfAjQlLRBxRicuHxFTOCkrIlNHMI/8QAGQEAAgMBAAAAAAAAAAAAAAAAAgMAAQQF/8QAJhEAAgIDAAIBBAIDAAAAAAAAAAECEQMhMRJBURMyYXEEIoGRwf/aAAwDAQACEQMRAD8AxiksshrV++lYfYZRKR7qdm0hfiMPlU7O/wBDrDjBzU5RRzr06xly7QzE6dCvH4TMhTihePmmIllKik6Fo+wYpAfQvSPmXimWBPUz/RmDV1/yImCXoPKvYneGvAljMQawqhjwWYy/2jS+CDWSZexI0oHd+kVyMPmmLCkkijjUUVFkmaKlXv7/AOvhHvhxeZMfVg+xrGaQ9FfF8EoJSoaGnrQRVgJpyso5ikVPug3iuOBTlJcp0Jt3gPD+ySBvA7cdhLo+wppHmeBraK8KeWkWYl8ulBpCyGE8VLBnkiji21TT3QpkpdQG5h14olcyTu/0hVw9LzUDrG6P2iJdNKMPlDdLwOoEJpv/ALgnEzFFLgMO3X7McUrkaBssS4iUUnMGrcGx7iFykkQ/nynDO8CzMLRt/WDTBaFDw84PlRIWtb8yggdm5m/8oXS5KUlXmAkMcrbmg91/SGawJciUCkknmoLVimUVJQxKUOyluOgYhmPeHHD+EEzWqUBlEHcDToxArCpONShTstycxzBqAFgPVjGi8JYgzEFalMcxBPxttaFZHJK0KipOS+B2gWarfX16Q3wqYEwcoUp6/R/jDSUPh6RlbOglRRiJZJuwBgQqOkMMQoaO3WBkdQ+3+YuyMpWrdzrCjHkGjMD1reHE9XZtfSkI8dPYuHH0p/mK9koQ+IZ+QLSk0+u3WMi8NfEUweYACSwq5diSfizE94UxugqRml0jxHiRIME+wf8A8+eHs86dilWljIjuan4NC3+OXiTzsUJKTSV7Xcxsv4GTP/i5uT2hMV8g0fF/FwX/ADs/zfbzkn6fCER3kb+CCsKjseRHYeQ+rcVlMqlvs3+EcROVmTZmFvj2q8G8YLKLmxp03hUkG50PuvtGS7iNaqQwnodn9AzxhPGWEUJjkWZz3sPveN6C7U/y338IzXi/B5kE9HFdunYNAYnUhk1aMDBGBmMsVaB49IUxeNxmNthJYKVOogtQirlwEuNjWo3j3g/+oohVP9wFgFZpYKSxF+uof3wXhRzqOzfUxmkPiXr4fnqwd7lq6QLi5RlyikvTUQXi5pG2+t7vAOOmKWk5i5ysPntaKjst6HPD10HWDlpcGE3hqcVSU5r1HuURGgI5YTLUmWtoxHi6SMoI0P0MZvCKZaSN41fi4fhnoR8/8xksOplJPWNmP7RMujo8RmZhmCaumlTRjUdiB6Rbi8UMgAHc9YaKw6VpCmDj4HX3ws4wVJGhozClB/uJashRw5bqIqoO3xg44eoLM3x+7wBh5RTlNg2g+6watYmJygkEG/0Zw49YtkRBwgzcxLlI2Z484ziBSWSyWGXMosw6C5jxNwKlJUAUuhLsAxYnmapct9YVTcEkJBcg6666elYrxvolxbbv/Q1wvCpk7KpJBDEFahykEkHraNfwLhvlyggkGpZSaCvSEXDpi5pSByy0kZQmgKWt77xrMNKpT9m1jNKTbpl4bcnfoLwUqDWbpFGHGxf7+MF0bU9h9P8AcLNqBp6h8IDz1f4QXPSN/h9IEraz36xSIymeHTR32EZ7iKtVW1pt926xoJ00PUU2jJ+IuKIS4y+gLP07UrB41cipOkYyfMKlEkuSSXjxHqYoEkgMHoNo8xvMpIkSJEIfU/4G+ICibNwxLCYMye4ofg0Z7+K3C1SscpRc+YHftT9oTeDuI+RjZEwqygLDnoaH5x9K/jdgkrly5qGOU1I2P2ITzJ+yj4+I7EAiQ4s+1cQwSi+3+jC3yikH7t9mNdPCQhQO2vbrGdxqUhDO6idbdTT7vGCD0aMqplWEBykEW3uPusCcQlZkWdq/u/3pBelrUO/28WzUhQZIYJOzuLuTr2gXphJ2j4/jsMUTFJIZj/kfBoHjU+LsFkUFsC4KT3uk9aO3bvGWjfF2rMzVM0HA8RQC23X/ABpDaQHK76W7P9YzfD6BzVOpBqk6OGt1tDnBTuZRH9PawsfdcQE0MhwNmKIJJcgswrSKETSVMK/6ghqH60++kDIUxVW490AgmNuDy2QNi7e+HSVUq0J8CpkpHy63hszp9Izz6EuGZ8Xo/BV6fMRjcEl5ie4jYeKn8lXp8xGa4TwqbMUFIlqUAbgP7tz2jXi+0RPpsJMkBDtc+jQr43h3SW2h4nhq8uaYrIlLBmzvVvylki9z6GPc3gUxVgmhFzcb/wCIC6dkeSFdMzhCvEcsqWSyeYt7L/CL5+E8iaEVcpDvUuRWHGAw/kE+StKpeYlRyzHG6XShixGrRRxeUqaszUpcABNGd/f84u9/gpZItdF2NcEKTRY12aoDdwIAxKQoBSRyqooWynp/Qbja0GzcJMKXKVNuQRWradKdo4pDISlIdZUAoNylJfMD0FPg0FdASmkx34dYICEl/wApbpX9vhGlw6GT3saRk/CuEPmzJgJKCBkNrkhyNwwD6uN42UuXy/MRlkqbG4YeNv5LsKmDMpAgOQkgQSubSBZpQJiV1gCZNb1+6fCCp6joH26QpxS2Z2I90UQC4pxHLmJNnPp+8fPuJ40zZhVpYdh6CNJ4nxbILMM1L6emsZCNeGNKxGR7okSJEh4okSJEiEJH3rBCXi+Cy1zreWQo6ukMY+Cx9q/hwozeCzUH8q1geof6wnLxMpnxpV6W0iR2bLyqI2Le6JDy7P0FNDFzarfP31hNiMOCSGZ/renpGpx2DDOk5iUuemhELcVhwHU4fTe5+gPvjlxdM2zVoRS8MLJNSav2Ll/j69IsXLKWzVq33vX5wZIAXMU40pQ3c/OBeKzgkk07NXX/ADBPboXHSEPiLhYmS1J/UHBuXSCRX3e+Pl5EfYsWQQFVe/79I+YeI8LknqayuYet/i8aMEvQvIvZTwknMb+9n6U721jVoQEEhSMpUXLWbQt+WiT0cRlOFYjKpv1ECNQlQnhMsEkpUMxs+VKrVfpoIPJdkjVFyJfKyi4FAttbV0u/aAsS6Us1ddfu0GSOFKICFFacyipCjQ5gGUNyggVNWZ94aS/D+bLnWXaoTQlL3JUKBqPqwpcwvyUesGWSKB+EJ/DT93MOZGEmEUDd6MN6m20FYXAoQiUgMliVBRJOZIYczMCzgtU/GOjEJUEkTAFkEhmzKAVVQKgVHSnoGhMmm7ES/kSr+otRgJU2YxCihKhdOZKxqQSBV20bYmsG43CAIuiUnzAQmWS5JIyhTACnWwNBUxZiMQUqmE4gzZSCCE3QkhHMBVgzs4iuRjszoMtRcguqtxvYNbpE8/gS5uwufxIyxJSMks58zJQMxDsTmqoGhL6CBp3EwvzVWILhUwEpKhShAJP7mPOC40oLlrTKMsSTkYB0qCksSpwxep2a76+sJjZuSbnL1LAAITqqwAyg25WvFc6W0ktssw0lC5uYqQczNlCRloc1Egd3giRgpRlrSmUAnM2ZQfM5f2Mtu+/SPC0yVURQpqmYWPMwcDKNa1FtorlylpQFiZmUKB1AeZ/SR7ObQP0eBTF/5B8XwmVkYy8gc0chKlM/s2FrRn+IcOUVA+V5P4ZIyHOkJ/UoE+0L6ahqQ+xGGmLzKJYofKZeYTK1I/QW2y1g7ByF+UUnLy2JGVw78zBgeoG9IZbv5Jdfkz/hfDlMpLnMXIzDmFLVHRvhGnlgN1hBipUmXPKmMtSB+JKYnMnLmSpGV0k0o1CHtBmExK0LCT+Ik8x/UgKLp9MpHte/SJLbs2YsyWmOcPUVp1jxMiYWeFjMkuLU0OrjeOzUONG+/wBoBmxCnGKrWEuOmuWb3bQ4xh6n098IJ6qqO3792rFxRGY/xFiCqaRomkKotxMzMoncxVHQSpUZW7ZIkSJFlEiR1o5EISPq/wDBHjJPn4VR5VJzpHWyvpHyiNh/CbEZeKSQ7Z3T3cUHwgMiuLIaHHeDEmas5LrV8zEj6jP4Ccyqi5+cSM/1QaPc9KCCQkBw12ZjX31PpCbFoNT1YGnX427PDLGYpKQAVVNK3brSFIxFaAkEPV6PUdj+0ZFo6NCiasggi4pt/ukV4gZsyjXp1uPSkMschwCQxPyav33hUlQdjWo+tT0r8Ib0U1RQAairDW7bfCMf4w4Y8sLF0H1yk761aNkXSaX62b/R+ED4/B+byj8zuW3B+X0i4S8WBLh8v4TwqbiJolyU5ll+gAAcknQR9S8OeDJeHRzqE2aS5Z8qS2j9jzG9mi7hnBBg8MBKSQtQckh5iyCxZKXLNZNQOtSWIwrgEMkBLFhUlhVtWFKiLzZm9LhzcmV8QLiFISCtCStQSQhQ5ku5cZXJFWsCXudIqTOXmSlTpzsogOKC7Zhdinm7QcJaso8tWQKZKyoBLCzuWAIilKUoWfLz5UBk1ABVVwWAqX2hHkAno9rWKMARmABmFr0oQfusLZHD0lI8xLZVKOdKm1al1AMl2LU2hnMlrXLQpZCVghQZl5SDYtT4axybiAhJClJGdIarpYHNcgEEi4F4qL9IuPNFKMCR5yEKlpCkZql3USlRDEXejNaukHSMcvzErIBIls5Lpo7OKOz2pFaMOgrUqWSEqUCC5YgJqalxp0i+Z5WcEJmL/Dy5KJC1EstQWVUFno5paI9sJbdIBwgV5KRlSpXmuSlISFBRAcgMaJo3TURMeQVeXJWkTTuwS1QXcblvfB8mQE5coKkIAUq5BpTMQPmYplYNCyZiEnMoDLmqCM1Kg8u7i40gvdk03chZLSkTfLSjKlCKkOACRcAmrkFjF84lCStKvZACUsC5NCSWL2+fSCpmDJlBBBWBRJBGYgtd7AlyS4N/Sogy1BMwoTLZko1BFBU0aJa9g3G7LMXjUCTlUSmc2diBygAkJqOdRU1AaMe0eZM9aJiZU5MxZLFRy0D1bNb1/eDP+OdWZCRMmlGYOygkD8zigqRbtvAaJaJqilS0zJm6TzEu5dNtgK7AQdxSqi24pVRbgZoWsFSEMFBCVqoGOjfHu9YG45wKWysnKlQDKQk5FpfNlcVSQRbVoIxILGWWYWCixcFyzWHtPvm0jkuZnkrShRKJiudRJIC6FxoCDqNCYbCcelxklwUywrC5glJU5Ci5ASQQxYszubPrDPDY1M1BKXChRSVBlD0+sKeMTZvkkgJLFJ3Km9oEDQ1rS8IsXxSZLmmZI5pJ9lJrlLAlJaqP7aA+6LcPLhpxZWv0aLHIMZ7jMzLLV0qWoTSwb7vBmC4uJyHcJWBzJJ13ANSPvus48WkLJeo+doCCalTNcmmrRhiY5EiRvMxI6BHIIwMt1j62iELeISPLCUatmJ3e31gKLsXPzrKt7dBpFMQpEhv4SxGTHYZW01PxLfWFEF8IP48r/wDRP/sIp8LP0zNlnMe+5iQWMCP1RIw6IIhw4AZlHMb2t3sdN4HxCBUildPqdRzQwWktSzX6s3yJvFU6U1yN/iffcQk3iyesFO7gh9jmP7j3QqxE0JUzNQj/AHV7CD1TkhhW7FzX2iDXZ3gHHSC4OmvVqQxIXIqXKIS9NzfdqtbT7EX4aQvIRLyiYUApUoE5UkkDKA7kgEtZmvA+YKyilSC503J+esE4gKmqTmJAzqyAKbK7gAgvQOQLaaNAyfiZszdUjsvElSApZmqUAxQ2SzXF7iltIuwSAoBSSFPrVz8TqDFCeEk51nM7MFFwinPQtvf+2DMNghKCTmyJSQOhFWAFKOCPX1jNPJGrMSxSk9ItwqQyjlIZzzaWcjd/3gXhyyZTqWoVJBAKUgGrDNrUiCMR4hlBWRyoLYBTBQSDoQSFXF31Zo8YxQJSMrSzyp5soBNi+gHVrxUW366XLH46PacSl6FPwJ2+lYHnTAJiStCSQXPMCFJNCQANARvWA8NKGcoyqZKQBkqhQseYuXdnBu8X4hCkg5QokioJy5mNEgGkMqmBFUy9OEZCEg8hJSDQZ2KnpoBXYMIF8ry1BcwZxL9lTOcpp3YP/uPY4TMlqfnUCkeWKBC3DqEtqlQLOG32oUMUJY/6ZWtaSlHMAE2rUtfSD3YTjTPPnGXJCUnKFFgU0ypAYEsXpSxjhnklKAFBxSlg+7+6LMPikpKUKqVJPoqgDHcFqR58vlzTCtawXIQwpYZUsXFREA705KxoKT5akMjlYpJUC7OA4cfUGAl4R1CmZRJKio1GnKK6FvSCkuFoCZRoHJcDIDcBW/7QRNwRMwkKIBLgOAlI3KmDB3PaKYAEtK0eYVB05QhCU3IzJUT6qSOtIDn4ROcqKUSgEpzEEkkpAFSdKXFOggqVMUifNllapiQoKdIooAnMhKi5qzON3ivF8OWpaySUJWrOE0AQNEF7nT3nWGtutjXftizEyeZM1KVAAAHMog0fmINAosajYHWDJUhMwJVh15JYSQcjhRPs33u5iSpxKnKigAkEkZhMGVlJZXKpNWLx4ws4E/hEO7KUagAXGXegEWpfBGwbCqWFqlBeYs6ioPTrqouQL+6FXEMMqVME+hzH8RABYAJyAp7gA1sWuDDjG4AqXyPLUv8AM9aEE9yweC8VLCgc6X0B3pqPhFqe7KUqFOL8LSlHzJMwJIsFHLmBFGLUB/ahtGF4txVS0ZFhi/vZx7o3MoKCJgCqgBSUEkiilKLagEECEXHOGBaloTlQQpjnarB/MSbgMWLaMTQOG4572OxSaVNmLiRbPw5QWIPQ7jcdIqjWPPUtLkRpEcMCcH5oHOQSTsC4+RhHg8OVPlqo8oHeHGJxCkYIylEF1gBr7kEbBoGQLM7EiRIIIkMOASs2KkClZqL29oQvj0hZBBBYioI02iMh+uPLO8SMjwfjqF4eSpV1S0E3uUgmOxz/ABZC+aWNbCp2+6an5QDjZSmUrMEjQD5V+u/v9Yhbl2rtXoLN8rVgWdPKxYqLNYF2zXGzbbwCNzMVieIrzVWQcyiWY5n09/1hth8aZqQDYev6XtpT4aQHjZAC6AByX1d3raz/ACi/BFgAG2fUhn9KEiNjSaMSbTC8MWUE2rWvTT/yakOuHSgEnk3qQS4YsBWltevqinpZjr2Ab3dSY1mERUJmEFBD6A1Gzv009YzzxqSD8t0ZvH+K50laE+QV5wOZI5RzEML1ykl3aie8McXJXMIUwSEjagzBtSzgCl6klksI0mJ4cgpFAdG9d60jxhcEEJozAEBqEixYumtKhyXBrqVzUElSIrMTiuDl3DOoNl3DUatR2FOt4Z8IllUkBRcVFSDYs4NLWtpD2dgQSUHMFEEgElJP9SVKdJFQ4LEfGBsPw7In2hXsSXDh63ehLfl1jPOa4Dkh5IV4kKGVIJTVrXTfmKave4NWcxVNw5YhaTUt1tXMGoNHpXvBM9bg2ylZooEl2GjBOlxWlrRyaluZmKTTmIBYVG4oe1gSHgkjI4tA2EwKubJM5SktzHMkuHIJZiWekGrwZSpyQpKTmSaPRjv0qDa0A4rEZQo5PMJDApLKrR3AUkAXdtGj1J4gEpDIKiwDuXHV0s7sRYPWDpvYT2rD5CSqs0ElnoQAkv21FS2u8WTAENluqg5gBW7nrbraLkgqRmyFIJZL20cPv06iKpmAUVJSpyZaDqAA4cmlLsW/pEB0X4e2eJi3BAKBMRUIUoJC2qrK9yPi3rAmKxWYVAc3B9nTTZ3iucgq/EScwTR9yzs36m2p1EBz+PLTzIlBU1wwUAzdQaUDjS+jQdbA8OBuNR5gSpwFpqQkZQauPcwgHiIlz5flyJ6v5vOAZdQCDSha9i7x6x6lq/FCkjNeWgEZS13JtqAIS8qFBRSELWXduYsHvpQPFx09hR097LpmdLyyPZGVQNXIAqPXXvHOHEqSlIBJBGvdzXQVLx7nYlJDqLf1E+5yfnFhlmXzJDlaQRs3Q+8mKTJYSmSiaSlRcgsa639LAwHOxa/LUyhnSspZVjVx2p9Y84iaOgq9Dru+8AYiYnMpQZQIy9Q7pWQTc6epi41xAxVs98QBQvEFLqSmWkoFCXzAE5r/AJVEjUHSF/FpaZjoWpMuYzqSSHSW3LVBIdtN4KkhSEpAIIEtlO9VC3pU9gIE4th0zQpwMzqL0BzFIArrqYdGr/6PVWeMZgpcyWgzVlORPOgVU4zDkoWcsrlGViH6ZedwWYBmSCpD0UNXLAd+kN/D6VSphQtJCVEV/SXYE9Gc+6NbO4XJUgpVLJCJoCyhRSDQKIJCSARfUs8N83CVDIqtHzjBIUJkvKwVmetA7tX3NBHiCYfMa2pTsT1jTY7wwhQWtM/mcKS6QzEByVA33DCwMZzjnAZ8pSlTAVAFs9wab9t4dGalwJoTxI60RV4YWeky3BO0eVJYwTh5JIAoxL6dY4coNs2+g0/yIhD7BwLhq/5WRyq/6SNP6BEhBgPGs5EqWkLLJQkX2AEdjPTIbhTan7N/vt6izpSnppUaNTerhie4DxbmLX/3pQenu7RaSE8xFKB7XvbtTeMqRubEuLwRZRU1tRQXAIbVwKfSBJACBcJO5D0c+m1v3hlPxTkhTm5oaP6DbTWFk+alYACGL3flbYBn3JL7aRpTMrjZfLmZlU3s4LjaD52IUZYIOVSbKqxDUDszilNoSyJhlnYgalq19139IPVhwuWTMSKh+Yg5mNsh01ctahhc0Elf7OeGv4oymacakjtcn77wxV/EbDKUwmBLih00FRYg3YjSMZP8NyA6cgQDYmvQM41rUbCMZxnhhkTGdwXY7gGCWGEmU5M+tTfE0oqOWaA5sFFgbEpq6DU0FL0i1HioFISwVVgQo0JFyklknoaR8Q8w7xbLxq01C1C2u1oj/ixYPmz7QnibknMS1LsxGhd+nuj355tmYE1JLJD3J0LU3j5FwziRzKTMnTkBdzLP5rAqDhxvV402J8OY2WPNlT0zgQAwIIYVoC6W6g7xX0K9gtWbQFTgpSEkGpFNGF3JBpfeD5C0rJKhLlKVUhJZO4Z7e+Pn0vjU+SgfzEmaiWzBUtlIO4Ul2p/cCI0/h3xAjEN5PMsDmCmqBahpv7yK0gZQcUKaZokYZSl5kra57toK1MGZV5Vtzj8xylLP3FPkfSBcAoZSRRSqgUUc1vaGhbWtgawFxLEZQFOpA1Io5oyTXUuR2PpmqyJBuICGCEAJQkFTkkkr1qB+Z/Roy3EZDkqsrp0t87QTPnqm5QlaTlGZiWUS24DUG8BTJ5LFbdibiovpV+7e8d2BKLB8NxRaOVYd7hso6bx2etKyCakaemX6wHNnKUXloKwtZShCHKiQAVEJbmFdHsYqkzCBR0lyDmqXFxXXpaH+DqwXGi3EJTMLTQQAaJeh2dvlHpM9YChyklsmyA9lVD60G8cyPXXfU/tA2MCgyZdZqyBLSA7qcOCDZg7k0i4py0RW9IunyVzECZmly5UqYBNKlMrRTIT+alx1A3jmLyfzEsq/Dw01BKCVZjMNPZpqSk1TUFRF45iJAGIVJy+byjzQoPKkAMVzBk01d3qdSYVS8UtRKkq8ybhXUiY4TJCEswSmnNUneg2hsYKhygkqKkcQmJkmdNKQUzPL8pmUTlUSVPUBJYNrXaK8XjlIVknpUFJJUttErQMgIGoJTrHVKT5alBj/ADNFz5gIEuYD5ikoYPUtWOT1pInspTeVL8xUyq1zErTmCQTSp9yRDlFfAVIFDTcqUrqSjUJ5vLJVsGz5R00jWyUqOHLzELJnJUU1Q5CWICgrqYxnE8CErUUAhlK5dvxFAB+iQLRYnjIKgFpShKDRCAQ9ahwdHJ/xElBuqDVG5xeKSZ60rQxTMClaAuPLIzpBDOlwDqCYGxRUMxd0GhSQSqovlZ70apEZdPHJwSwVmMxRUsKGwo/fmpHZ/iAKVTMlISKVOYgJa9iVAkkbQtY2ime+NYCUolcsiWovyMyXBqLcpG3SEsrhqiop/MNBX1faGOLxcqeSVJ8uYpQOYVoRrbWsLU4kpo7EVSXt2OxjRG6KOnDEcou+guNG90Drml+1ngr/AJIhYWAxcE9aN6RyXzFyCCSS7DXvpBEDZcxBAJmEEjY/vEiqXPSw5TbpEgaIfXZeJDm521Ud+UX/ANwNOxpUo2FXAYdL303O20UIW3shjo1zo30j0cMUKCVAgs+Us4FWLdTvvGRKjU3Z2YoEuRUkt/kf4f4QXJwY8ugqNBRzuQNT2izgmERmBXXvY9/hDDi8+WgBOVnF99ab6Xim90WlSsyyljMXfW+96CtG+7QfKkjKGoO5JLVroAesV/ywXyh8wFq13INonECqVKBYigLiruwPe7U+NYYxa0D8SJHVjpUe/wCDQv4nwYYqWQoBKhUKfMx01qGvDcYiWU5hMWSQ7EXNqqozbt8TQfDuTmCBMNSwzENbNyqBofsxS0CfMeK8OMteUpIOwqDo6TqDHMRwWcgsqWQdrtQGvvHvj6bjUIQUFQJUOZykEJJFQggl++3pAWKxQUsy5QK1qYJy/m0s5PYPpD1NsWzByeDHKorzoZqeWS7kAVcVc2jReEsVOkulL+VmdSZicrm3IxKkksA4BFnEX4XxCuWky1gsS1iFJpzBqcrJs2h3gTi/Ey6TLUDmICddQ2sU7emgo1023C+JyZ6glJKJhBKpdlsOwyrDbP2pHjiHgVEuYJ8lXlqd+UMk1q6bNowaMxJ8JGflmrUtHN+HbMU5lMX/AFE2swDxusEmZ5fk4ialSwkFJ9kkNlZW63TU6gvvC+asPT6ehiwt0BIFnSKNS6Pf2NjURfi58pacilFRcEgF8wbfux7a74vEcQmSMSlCgQpmSWzCYkaAaKb47x0YxDmYlXlzErdn6khg1agdPfCZQ2Z2qG6+FBxkWZZALl3SS1kkAGv11hXi5eVRlrT7OosTcUuo99o5iuNgITQs5JNQA1KOxFxAWI4qlRTlLhg5JdnJoR+qj+sLUX8Aj3zTISMhUk5B7PtsXcMzAHu5vaF3E+GhErkBzZgtM1S0rZTMsKOUUJIJdwGLVJBG4nxpICXKTQUFPSoFYVcR46aISobaML/bweLzI/wNcHi8P5s7O61ISkpXJDy0qbYnMxOgSNbQj4pwiaZIxi1p/EWwCS5s7ljyjQC9vUCfxJCH8sOo0JsDuTvWF388vNnzF3f1FnFj6xrhGgkGThPk3K0eYkKuUlSS7Eh3INbxQeLL8tMosUIVnCSAzm7sAS9rwdI8VL88T56Ez1gMCqjFmB5QxI6iKZc3DlEsKzBRmPNU1kUYIre+l4P9oI5P44V5ipIqoKQkURLLucqLV91TTbk7iwUpRUkqCpvmKBNTQgBx3NukDzZcpgUqLkEtduZkiw/LUmBVXpaLpEDpnEsyWIehqbuSkqL1ckpNdjAKjWgaORIsh7lTikuLx2Yp2bQNFcSIQ68RSnjkSIQkGJxRMtiHblB2dzeA49JWQ7FniELhJ6/P9okVhUdiEPtPgzDGcoLXz5A5SB7RpR/yJCi5UaUa5AhWVA4vE5lMpeIyFZFAyUg2FEB6bZtbw78KcZmhQkJErIhsxKSJi8zKUQQWYOdDavtRnMViBMxC1JZsj0IuZhKSRo8tSb1oLNGNbs0cY3kYnKABWgev+a1+scn8QUujBupLfKrO0VScOWYnW4tW9fSOqQiyqfE0+VfnAqg3fs7/AM1lQpIBDh3DGgDsW1/aD8BMyoLhQC7LeihdgsBvzCgt6Qol8OM1SvLdRupNy2nMWAs1SPpBow4w0krnjIWDys+YXzBS8zsapcCnKHeGNoXuy4yQVE5Qc+rfEk/d4Fmz5MoZlEPmZKLkEVAyi9QC3R4pVxHEYkgYeUuYR+miE3ActlBJLNfpHD4exEuZ500ITMCGJWUhThVCLkGqU9WfWg1YWlpA/FMYubLOZLZ1UJpyhjbTfoIX4nhCkXSxatXLsFOQKihAawbQuIvVjJmarAo/KCHTUG2hoKGPasSteZanUpRLqN1Ely5vcw+KpUJyK3Ylmyiqpc9S56Hq9Y9SJGHK0pShImBQWAo+0avmKrp1yhg4ajwbMkumoAbaFuJ4YJl0k7kFsvXWCYtJrRppfiJKSBMbMnQpKWD0v0IJrUamDJXFRNUZgmHMAGSFEs3NRjQCnoTGRliegZJuachIopIdaEgu5DF0jXaCcOBkSJYCiokggAANqVgB2Gl3LUhLgh1s0GM4nKmoy4lJAJATMoyaOC49jKaPaoqIXY/w7QKlzpQoMomFSVTP7SxctuRAuHBUlYKgkOQRuBU+n+YB4h4e8xAImlITYE5kDTlFGNP9RerSFuXyJ+JcSykpUVpWn8osNSDVgD0ekKTjS5IO/wA41H/CmZLEwkLSBk5qLUASAsK36agXi8+DpEsOsqULvmsP+012+6H5RWgY1LhiZk4qLkv3jyTG7m+FcNNH4Tj+pJfQfqJ3F4zfEPDcxCyEJKk6Gj+6DUkwqYniQyw3AZivaZCRUk6Cug7Q94TwTChXMoz1JAJSk5BfdQu2kRySIlZk5coqLJBPYPHFIIuCO8fUsFOC1ebLSmWsAjIoMFNQOpLEEaKHrFeIwsmcpQWhMmYfaT7KFm9bBKn19k9IW8tegows+Xx0GNbxXwiEJUv2Skl0kFxt9sYSSOCeYWQtJezmvQHvb3bwxSTVgtUVSTKWGW8tX6xzJP8Acm47j3R3E8EmJYgBaCWC0HMg+uh6FjHr/hlAjMoAH81SB1oLdYNw+FnSOZCgpOrFs3f/ADF2QV4vhkyUQFoIcONaekFcKwqVhSVy1PcKGnQg0MajDcYkzQ005VmjmhAI6U02I6QoxCJ0pKiwmS6NMSxS2mbKdoqyIDxvh1QDo5gLs/x2hTNklJZQYw3ncZUkuk5VfqB06dPU3jp4tKnADEIY/rQwL9gGibJoSgQZhuFqUzhQBtT99OsMsJwDMoLkTPMT/TyLHRQJBHcPFGNJRNPmSyHHKVglnDeuu8XZRcODS/1/AxINkIRlTzpsPl2iQNshrpHEUSwVS5mZaUuDLdRD2Zn27UrSFI4uStOWUtCylKBnLrOVLOSWH5SXJF7VMWpmqM5K0oKs4Y6BbDKqhcZbfJ9mGB4EZawtKCNV5i6hmc8tW9wtrvmjFRRotthXD5UxQqObYPa2oFa7e+HSsBLlpedMFhSxHexPqGhYnja1ky5MvIE3Wpg2oruQQfUQvxWBCj+KoTi/s5nSD/bY/wDc8Bv3oc69E4p4uGdIwcta8qnzAHKLg81mrp9ICHDZqcUg4srUFNyoJQF5xZwXUSVJDk6GtHguXiyFJBzABuUMBd6jKXHS1toL8YrKZsmcWWEqIINAc6WBcNlYgH12JENjrSM8m/ZvZPGcPIkiUmagKlgApSpJU7V5QaFtDpS0YTHeJVzzNCJYTkW6CpyssguCqxzEsQAQxF2eJiJxy/hyyla2GeyRQiwpmJNzbKKO5hFiJU2TNypKiTMISR1cuBdqv3Ji4pPoPOHHznMWGZKTSz5W+MF4SUqodwQxrlLbdtWiYaSH/ESpIDsCMt3UwoLEHeA0cUBnrRQAKyvT1YXHSCt0FatIN8gOxU2/5m006xoJHABlSpCkkM/U0/VoXfSM5IxKlHKQkmzk9AAR2DN/qNR4ew5AUFLJR1ppe1gS3ugMml0vG25bQNM4XmDim+tr1ELMfwo5eUFK015aBfQtY6Zve8ajBy0ZixLl7gBwLNBE3AAh7ja/eFptBzipdPmsrGn8zghwxFdXHzbSkHTZwnSZkoBOY5a6pq+2xel6CNRxTgyJjOgOzf1DsYS4fgpk5kglaXcAlmIodGNIuT1a6Z5wdaB5csIASEkJSGT2AgLjKEKkLVZQZiL1UAR7ib0h/isICgPQs/38YzOOw6wWrlJbMLdixhGNtyMMLsTyELlDMguUjYBR1OUkV7VdoKk+Lkk5ZqARqUggjuOnSDcHJ8xRKzlqp1EUYuQzUDHN2bWFnHOEpUtRlqExLUILsb5RuTWmrUar7tN7N6lQ8lzkKQ6GUPd+0U8P4dKKyDLCi1FPlUXo1wKaM1oyOHmLQpgooUk2ejlwaHSNP/MgFKVFJWpGY5RSl301e8DKDroakrK8bJVKPszUpBYEkHrytW41hxhPEMhaAjEylJIAAmodQA6o2vuKwnl+So1zEFLFJUoh30rehDPAmM4c5yoCT1zEH0D1ezdItRVUwW9muxqiEHypiJyGIT+oE2A1BdqDvGOn4JeYkPLqSEFlKBJsX9ou9I9YCWqUrOiYpC7CuYdM2hBBIqNI0MrHpnN54ZQpnlg5B/cLofdyO0CoqD0W5OXTMzsfUAlpiXFQpLlgOYCxb3vC6fipiVMleSmjijXPy9I0XF+DZvxE/iWClp2uCpPXd29Yy5SVTci+WtXHR9Q7UtDY09i23dF3DcSpZKFJ8wK3clNNCLVgnB4TE4deeWMoL/mDN1GavqI1PAMZhk4RKAUoWAFLNnUoApoRWxFNtIpxU+UpJzpzaHKCp2JtUAf3XtAubukhH1X5VRnZyZOJNEDDzn7Sl/BkH4QrxmBMtRQsZVDd3+WsaPFqUMyUeV5TgAlmIaruXJvRqbxZMShCAmaPMlpSFMoh+8tTgtflrBKVDrTEctASjmUpPQKp3D1gjCHECXmW6pf6VgTH7JUX22jQypeACBOTJKkA1UkOR/cHdPugsKliWVS8OJeoVNCgA4u62SHGjKPQ6U5P4ImZ9OKlN/8AXPpLW3/tEgwKJqZ8mvRf7xIn9i7RpcbxrD4NAEqWZiy4TUAaPXQCnwgfhWNnmYZq1halUKH5QPdVVblvnEiQrxSiPu3Q5xWAZIXJAy1cJNASynA7i25OrwinzacxynYqcvcUA2bXaJEhcNht0V8NxyJUzMtyNCQWBzaEAkm+jdYecZQMVhGScxyug2qOZNNNKUNDEiQ1xrYhu2V8GnOEqKCSySApdAxBNAHDsQz0pfSyfgETcZIzFLKEzMySS2QpANTWresSJGdydsYlw9cRwGGwnliQhaFKdioqClGxJJoAXNhQsSKNGHXNmElbWUE2zE0IcqIDPvf69iQ/H9vkA1boJwuKlywrzisLAoBVy1iLjudo0vBuLOkEN92vQxIkFOPskJNDNJzHlZLXA6ECg3rYQfh+IqcJXQWeJEhL6OvQfMALtWB5shg++nfeJEiIpgGIkJIuk3YF6te3rGU414SRM/EDpapGZTa3BNLCob1pHIkH9r0K8U02Lsq0kAoy7EBIJAv0VcXrUxRiJ5VR3atBY1ozfvbq8ciQ1AAmLwyZmYqDKURViVWLnKA7epsfSj+S8tWZRWWBTmSHeoqFWpSl4kSCsiC8M5Blgs6gXUPZoeYvajuOh6GPKJWZ0klKlCgNWVQU3FHrSJEimRFErCF2NDqa23tXSrwdKksyXUxupNDtUve1YkSAcmxvikEYrHTJCklIK8psovRiKuC7wwkiRiFNMkolLZiNFK6F2ep/3SJEilwqR64hw6TLSCAyQchKTmSm9CEktXT1F4XYPwenGFZkgHL7RfLU2oq5JiRIjk0rIoIVYzw9OkBSQspy8xBdNQNGvT3wKeGz0IQpSUlIBWlLi3Z67tHIkGpNpC/FE4NipgmPLyA/mQSed7g9W2tWH3FMWnFSky3I8sHKgMkvoVPRYG43rHYkE+lFuAxQTKlpMhBKUJBJCCSwA3iRIkAWf//Z"/>
          <p:cNvSpPr>
            <a:spLocks noChangeAspect="1" noChangeArrowheads="1"/>
          </p:cNvSpPr>
          <p:nvPr/>
        </p:nvSpPr>
        <p:spPr bwMode="auto">
          <a:xfrm>
            <a:off x="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60" name="AutoShape 12" descr="data:image/jpeg;base64,/9j/4AAQSkZJRgABAQAAAQABAAD/2wCEAAkGBhQSERUUEhMVFBUVGCAaGBgXGB0XGBgdHBgaGBoeGhcaGyYfGhsjHBgYHy8gIycpLCwsGh4xNTAqNSYrLCkBCQoKDgwOGg8PGiwkHyQsLCwsLCwsKSwsLCwsLCwsLCwsLCwsLCwsLCwsLCwsLCwsLCwsLCwsLCwsLCwsLCwsKf/AABEIALgBEgMBIgACEQEDEQH/xAAcAAACAwEBAQEAAAAAAAAAAAAEBQADBgECBwj/xAA+EAABAgQEBAMGBAYBBAMBAAABAhEAAyExBBJBUQUiYXEGE4EykaGxwfAjQlLRBxRicuHxFTOCkrIlNHMI/8QAGQEAAgMBAAAAAAAAAAAAAAAAAgMAAQQF/8QAJhEAAgIDAAIBBAIDAAAAAAAAAAECEQMhMRJBURMyYXEEIoGRwf/aAAwDAQACEQMRAD8AxiksshrV++lYfYZRKR7qdm0hfiMPlU7O/wBDrDjBzU5RRzr06xly7QzE6dCvH4TMhTihePmmIllKik6Fo+wYpAfQvSPmXimWBPUz/RmDV1/yImCXoPKvYneGvAljMQawqhjwWYy/2jS+CDWSZexI0oHd+kVyMPmmLCkkijjUUVFkmaKlXv7/AOvhHvhxeZMfVg+xrGaQ9FfF8EoJSoaGnrQRVgJpyso5ikVPug3iuOBTlJcp0Jt3gPD+ySBvA7cdhLo+wppHmeBraK8KeWkWYl8ulBpCyGE8VLBnkiji21TT3QpkpdQG5h14olcyTu/0hVw9LzUDrG6P2iJdNKMPlDdLwOoEJpv/ALgnEzFFLgMO3X7McUrkaBssS4iUUnMGrcGx7iFykkQ/nynDO8CzMLRt/WDTBaFDw84PlRIWtb8yggdm5m/8oXS5KUlXmAkMcrbmg91/SGawJciUCkknmoLVimUVJQxKUOyluOgYhmPeHHD+EEzWqUBlEHcDToxArCpONShTstycxzBqAFgPVjGi8JYgzEFalMcxBPxttaFZHJK0KipOS+B2gWarfX16Q3wqYEwcoUp6/R/jDSUPh6RlbOglRRiJZJuwBgQqOkMMQoaO3WBkdQ+3+YuyMpWrdzrCjHkGjMD1reHE9XZtfSkI8dPYuHH0p/mK9koQ+IZ+QLSk0+u3WMi8NfEUweYACSwq5diSfizE94UxugqRml0jxHiRIME+wf8A8+eHs86dilWljIjuan4NC3+OXiTzsUJKTSV7Xcxsv4GTP/i5uT2hMV8g0fF/FwX/ADs/zfbzkn6fCER3kb+CCsKjseRHYeQ+rcVlMqlvs3+EcROVmTZmFvj2q8G8YLKLmxp03hUkG50PuvtGS7iNaqQwnodn9AzxhPGWEUJjkWZz3sPveN6C7U/y338IzXi/B5kE9HFdunYNAYnUhk1aMDBGBmMsVaB49IUxeNxmNthJYKVOogtQirlwEuNjWo3j3g/+oohVP9wFgFZpYKSxF+uof3wXhRzqOzfUxmkPiXr4fnqwd7lq6QLi5RlyikvTUQXi5pG2+t7vAOOmKWk5i5ysPntaKjst6HPD10HWDlpcGE3hqcVSU5r1HuURGgI5YTLUmWtoxHi6SMoI0P0MZvCKZaSN41fi4fhnoR8/8xksOplJPWNmP7RMujo8RmZhmCaumlTRjUdiB6Rbi8UMgAHc9YaKw6VpCmDj4HX3ws4wVJGhozClB/uJashRw5bqIqoO3xg44eoLM3x+7wBh5RTlNg2g+6watYmJygkEG/0Zw49YtkRBwgzcxLlI2Z484ziBSWSyWGXMosw6C5jxNwKlJUAUuhLsAxYnmapct9YVTcEkJBcg6666elYrxvolxbbv/Q1wvCpk7KpJBDEFahykEkHraNfwLhvlyggkGpZSaCvSEXDpi5pSByy0kZQmgKWt77xrMNKpT9m1jNKTbpl4bcnfoLwUqDWbpFGHGxf7+MF0bU9h9P8AcLNqBp6h8IDz1f4QXPSN/h9IEraz36xSIymeHTR32EZ7iKtVW1pt926xoJ00PUU2jJ+IuKIS4y+gLP07UrB41cipOkYyfMKlEkuSSXjxHqYoEkgMHoNo8xvMpIkSJEIfU/4G+ICibNwxLCYMye4ofg0Z7+K3C1SscpRc+YHftT9oTeDuI+RjZEwqygLDnoaH5x9K/jdgkrly5qGOU1I2P2ITzJ+yj4+I7EAiQ4s+1cQwSi+3+jC3yikH7t9mNdPCQhQO2vbrGdxqUhDO6idbdTT7vGCD0aMqplWEBykEW3uPusCcQlZkWdq/u/3pBelrUO/28WzUhQZIYJOzuLuTr2gXphJ2j4/jsMUTFJIZj/kfBoHjU+LsFkUFsC4KT3uk9aO3bvGWjfF2rMzVM0HA8RQC23X/ABpDaQHK76W7P9YzfD6BzVOpBqk6OGt1tDnBTuZRH9PawsfdcQE0MhwNmKIJJcgswrSKETSVMK/6ghqH60++kDIUxVW490AgmNuDy2QNi7e+HSVUq0J8CpkpHy63hszp9Izz6EuGZ8Xo/BV6fMRjcEl5ie4jYeKn8lXp8xGa4TwqbMUFIlqUAbgP7tz2jXi+0RPpsJMkBDtc+jQr43h3SW2h4nhq8uaYrIlLBmzvVvylki9z6GPc3gUxVgmhFzcb/wCIC6dkeSFdMzhCvEcsqWSyeYt7L/CL5+E8iaEVcpDvUuRWHGAw/kE+StKpeYlRyzHG6XShixGrRRxeUqaszUpcABNGd/f84u9/gpZItdF2NcEKTRY12aoDdwIAxKQoBSRyqooWynp/Qbja0GzcJMKXKVNuQRWradKdo4pDISlIdZUAoNylJfMD0FPg0FdASmkx34dYICEl/wApbpX9vhGlw6GT3saRk/CuEPmzJgJKCBkNrkhyNwwD6uN42UuXy/MRlkqbG4YeNv5LsKmDMpAgOQkgQSubSBZpQJiV1gCZNb1+6fCCp6joH26QpxS2Z2I90UQC4pxHLmJNnPp+8fPuJ40zZhVpYdh6CNJ4nxbILMM1L6emsZCNeGNKxGR7okSJEh4okSJEiEJH3rBCXi+Cy1zreWQo6ukMY+Cx9q/hwozeCzUH8q1geof6wnLxMpnxpV6W0iR2bLyqI2Le6JDy7P0FNDFzarfP31hNiMOCSGZ/renpGpx2DDOk5iUuemhELcVhwHU4fTe5+gPvjlxdM2zVoRS8MLJNSav2Ll/j69IsXLKWzVq33vX5wZIAXMU40pQ3c/OBeKzgkk07NXX/ADBPboXHSEPiLhYmS1J/UHBuXSCRX3e+Pl5EfYsWQQFVe/79I+YeI8LknqayuYet/i8aMEvQvIvZTwknMb+9n6U721jVoQEEhSMpUXLWbQt+WiT0cRlOFYjKpv1ECNQlQnhMsEkpUMxs+VKrVfpoIPJdkjVFyJfKyi4FAttbV0u/aAsS6Us1ddfu0GSOFKICFFacyipCjQ5gGUNyggVNWZ94aS/D+bLnWXaoTQlL3JUKBqPqwpcwvyUesGWSKB+EJ/DT93MOZGEmEUDd6MN6m20FYXAoQiUgMliVBRJOZIYczMCzgtU/GOjEJUEkTAFkEhmzKAVVQKgVHSnoGhMmm7ES/kSr+otRgJU2YxCihKhdOZKxqQSBV20bYmsG43CAIuiUnzAQmWS5JIyhTACnWwNBUxZiMQUqmE4gzZSCCE3QkhHMBVgzs4iuRjszoMtRcguqtxvYNbpE8/gS5uwufxIyxJSMks58zJQMxDsTmqoGhL6CBp3EwvzVWILhUwEpKhShAJP7mPOC40oLlrTKMsSTkYB0qCksSpwxep2a76+sJjZuSbnL1LAAITqqwAyg25WvFc6W0ktssw0lC5uYqQczNlCRloc1Egd3giRgpRlrSmUAnM2ZQfM5f2Mtu+/SPC0yVURQpqmYWPMwcDKNa1FtorlylpQFiZmUKB1AeZ/SR7ObQP0eBTF/5B8XwmVkYy8gc0chKlM/s2FrRn+IcOUVA+V5P4ZIyHOkJ/UoE+0L6ahqQ+xGGmLzKJYofKZeYTK1I/QW2y1g7ByF+UUnLy2JGVw78zBgeoG9IZbv5Jdfkz/hfDlMpLnMXIzDmFLVHRvhGnlgN1hBipUmXPKmMtSB+JKYnMnLmSpGV0k0o1CHtBmExK0LCT+Ik8x/UgKLp9MpHte/SJLbs2YsyWmOcPUVp1jxMiYWeFjMkuLU0OrjeOzUONG+/wBoBmxCnGKrWEuOmuWb3bQ4xh6n098IJ6qqO3792rFxRGY/xFiCqaRomkKotxMzMoncxVHQSpUZW7ZIkSJFlEiR1o5EISPq/wDBHjJPn4VR5VJzpHWyvpHyiNh/CbEZeKSQ7Z3T3cUHwgMiuLIaHHeDEmas5LrV8zEj6jP4Ccyqi5+cSM/1QaPc9KCCQkBw12ZjX31PpCbFoNT1YGnX427PDLGYpKQAVVNK3brSFIxFaAkEPV6PUdj+0ZFo6NCiasggi4pt/ukV4gZsyjXp1uPSkMschwCQxPyav33hUlQdjWo+tT0r8Ib0U1RQAairDW7bfCMf4w4Y8sLF0H1yk761aNkXSaX62b/R+ED4/B+byj8zuW3B+X0i4S8WBLh8v4TwqbiJolyU5ll+gAAcknQR9S8OeDJeHRzqE2aS5Z8qS2j9jzG9mi7hnBBg8MBKSQtQckh5iyCxZKXLNZNQOtSWIwrgEMkBLFhUlhVtWFKiLzZm9LhzcmV8QLiFISCtCStQSQhQ5ku5cZXJFWsCXudIqTOXmSlTpzsogOKC7Zhdinm7QcJaso8tWQKZKyoBLCzuWAIilKUoWfLz5UBk1ABVVwWAqX2hHkAno9rWKMARmABmFr0oQfusLZHD0lI8xLZVKOdKm1al1AMl2LU2hnMlrXLQpZCVghQZl5SDYtT4axybiAhJClJGdIarpYHNcgEEi4F4qL9IuPNFKMCR5yEKlpCkZql3USlRDEXejNaukHSMcvzErIBIls5Lpo7OKOz2pFaMOgrUqWSEqUCC5YgJqalxp0i+Z5WcEJmL/Dy5KJC1EstQWVUFno5paI9sJbdIBwgV5KRlSpXmuSlISFBRAcgMaJo3TURMeQVeXJWkTTuwS1QXcblvfB8mQE5coKkIAUq5BpTMQPmYplYNCyZiEnMoDLmqCM1Kg8u7i40gvdk03chZLSkTfLSjKlCKkOACRcAmrkFjF84lCStKvZACUsC5NCSWL2+fSCpmDJlBBBWBRJBGYgtd7AlyS4N/Sogy1BMwoTLZko1BFBU0aJa9g3G7LMXjUCTlUSmc2diBygAkJqOdRU1AaMe0eZM9aJiZU5MxZLFRy0D1bNb1/eDP+OdWZCRMmlGYOygkD8zigqRbtvAaJaJqilS0zJm6TzEu5dNtgK7AQdxSqi24pVRbgZoWsFSEMFBCVqoGOjfHu9YG45wKWysnKlQDKQk5FpfNlcVSQRbVoIxILGWWYWCixcFyzWHtPvm0jkuZnkrShRKJiudRJIC6FxoCDqNCYbCcelxklwUywrC5glJU5Ci5ASQQxYszubPrDPDY1M1BKXChRSVBlD0+sKeMTZvkkgJLFJ3Km9oEDQ1rS8IsXxSZLmmZI5pJ9lJrlLAlJaqP7aA+6LcPLhpxZWv0aLHIMZ7jMzLLV0qWoTSwb7vBmC4uJyHcJWBzJJ13ANSPvus48WkLJeo+doCCalTNcmmrRhiY5EiRvMxI6BHIIwMt1j62iELeISPLCUatmJ3e31gKLsXPzrKt7dBpFMQpEhv4SxGTHYZW01PxLfWFEF8IP48r/wDRP/sIp8LP0zNlnMe+5iQWMCP1RIw6IIhw4AZlHMb2t3sdN4HxCBUildPqdRzQwWktSzX6s3yJvFU6U1yN/iffcQk3iyesFO7gh9jmP7j3QqxE0JUzNQj/AHV7CD1TkhhW7FzX2iDXZ3gHHSC4OmvVqQxIXIqXKIS9NzfdqtbT7EX4aQvIRLyiYUApUoE5UkkDKA7kgEtZmvA+YKyilSC503J+esE4gKmqTmJAzqyAKbK7gAgvQOQLaaNAyfiZszdUjsvElSApZmqUAxQ2SzXF7iltIuwSAoBSSFPrVz8TqDFCeEk51nM7MFFwinPQtvf+2DMNghKCTmyJSQOhFWAFKOCPX1jNPJGrMSxSk9ItwqQyjlIZzzaWcjd/3gXhyyZTqWoVJBAKUgGrDNrUiCMR4hlBWRyoLYBTBQSDoQSFXF31Zo8YxQJSMrSzyp5soBNi+gHVrxUW366XLH46PacSl6FPwJ2+lYHnTAJiStCSQXPMCFJNCQANARvWA8NKGcoyqZKQBkqhQseYuXdnBu8X4hCkg5QokioJy5mNEgGkMqmBFUy9OEZCEg8hJSDQZ2KnpoBXYMIF8ry1BcwZxL9lTOcpp3YP/uPY4TMlqfnUCkeWKBC3DqEtqlQLOG32oUMUJY/6ZWtaSlHMAE2rUtfSD3YTjTPPnGXJCUnKFFgU0ypAYEsXpSxjhnklKAFBxSlg+7+6LMPikpKUKqVJPoqgDHcFqR58vlzTCtawXIQwpYZUsXFREA705KxoKT5akMjlYpJUC7OA4cfUGAl4R1CmZRJKio1GnKK6FvSCkuFoCZRoHJcDIDcBW/7QRNwRMwkKIBLgOAlI3KmDB3PaKYAEtK0eYVB05QhCU3IzJUT6qSOtIDn4ROcqKUSgEpzEEkkpAFSdKXFOggqVMUifNllapiQoKdIooAnMhKi5qzON3ivF8OWpaySUJWrOE0AQNEF7nT3nWGtutjXftizEyeZM1KVAAAHMog0fmINAosajYHWDJUhMwJVh15JYSQcjhRPs33u5iSpxKnKigAkEkZhMGVlJZXKpNWLx4ws4E/hEO7KUagAXGXegEWpfBGwbCqWFqlBeYs6ioPTrqouQL+6FXEMMqVME+hzH8RABYAJyAp7gA1sWuDDjG4AqXyPLUv8AM9aEE9yweC8VLCgc6X0B3pqPhFqe7KUqFOL8LSlHzJMwJIsFHLmBFGLUB/ahtGF4txVS0ZFhi/vZx7o3MoKCJgCqgBSUEkiilKLagEECEXHOGBaloTlQQpjnarB/MSbgMWLaMTQOG4572OxSaVNmLiRbPw5QWIPQ7jcdIqjWPPUtLkRpEcMCcH5oHOQSTsC4+RhHg8OVPlqo8oHeHGJxCkYIylEF1gBr7kEbBoGQLM7EiRIIIkMOASs2KkClZqL29oQvj0hZBBBYioI02iMh+uPLO8SMjwfjqF4eSpV1S0E3uUgmOxz/ABZC+aWNbCp2+6an5QDjZSmUrMEjQD5V+u/v9Yhbl2rtXoLN8rVgWdPKxYqLNYF2zXGzbbwCNzMVieIrzVWQcyiWY5n09/1hth8aZqQDYev6XtpT4aQHjZAC6AByX1d3raz/ACi/BFgAG2fUhn9KEiNjSaMSbTC8MWUE2rWvTT/yakOuHSgEnk3qQS4YsBWltevqinpZjr2Ab3dSY1mERUJmEFBD6A1Gzv009YzzxqSD8t0ZvH+K50laE+QV5wOZI5RzEML1ykl3aie8McXJXMIUwSEjagzBtSzgCl6klksI0mJ4cgpFAdG9d60jxhcEEJozAEBqEixYumtKhyXBrqVzUElSIrMTiuDl3DOoNl3DUatR2FOt4Z8IllUkBRcVFSDYs4NLWtpD2dgQSUHMFEEgElJP9SVKdJFQ4LEfGBsPw7In2hXsSXDh63ehLfl1jPOa4Dkh5IV4kKGVIJTVrXTfmKave4NWcxVNw5YhaTUt1tXMGoNHpXvBM9bg2ylZooEl2GjBOlxWlrRyaluZmKTTmIBYVG4oe1gSHgkjI4tA2EwKubJM5SktzHMkuHIJZiWekGrwZSpyQpKTmSaPRjv0qDa0A4rEZQo5PMJDApLKrR3AUkAXdtGj1J4gEpDIKiwDuXHV0s7sRYPWDpvYT2rD5CSqs0ElnoQAkv21FS2u8WTAENluqg5gBW7nrbraLkgqRmyFIJZL20cPv06iKpmAUVJSpyZaDqAA4cmlLsW/pEB0X4e2eJi3BAKBMRUIUoJC2qrK9yPi3rAmKxWYVAc3B9nTTZ3iucgq/EScwTR9yzs36m2p1EBz+PLTzIlBU1wwUAzdQaUDjS+jQdbA8OBuNR5gSpwFpqQkZQauPcwgHiIlz5flyJ6v5vOAZdQCDSha9i7x6x6lq/FCkjNeWgEZS13JtqAIS8qFBRSELWXduYsHvpQPFx09hR097LpmdLyyPZGVQNXIAqPXXvHOHEqSlIBJBGvdzXQVLx7nYlJDqLf1E+5yfnFhlmXzJDlaQRs3Q+8mKTJYSmSiaSlRcgsa639LAwHOxa/LUyhnSspZVjVx2p9Y84iaOgq9Dru+8AYiYnMpQZQIy9Q7pWQTc6epi41xAxVs98QBQvEFLqSmWkoFCXzAE5r/AJVEjUHSF/FpaZjoWpMuYzqSSHSW3LVBIdtN4KkhSEpAIIEtlO9VC3pU9gIE4th0zQpwMzqL0BzFIArrqYdGr/6PVWeMZgpcyWgzVlORPOgVU4zDkoWcsrlGViH6ZedwWYBmSCpD0UNXLAd+kN/D6VSphQtJCVEV/SXYE9Gc+6NbO4XJUgpVLJCJoCyhRSDQKIJCSARfUs8N83CVDIqtHzjBIUJkvKwVmetA7tX3NBHiCYfMa2pTsT1jTY7wwhQWtM/mcKS6QzEByVA33DCwMZzjnAZ8pSlTAVAFs9wab9t4dGalwJoTxI60RV4YWeky3BO0eVJYwTh5JIAoxL6dY4coNs2+g0/yIhD7BwLhq/5WRyq/6SNP6BEhBgPGs5EqWkLLJQkX2AEdjPTIbhTan7N/vt6izpSnppUaNTerhie4DxbmLX/3pQenu7RaSE8xFKB7XvbtTeMqRubEuLwRZRU1tRQXAIbVwKfSBJACBcJO5D0c+m1v3hlPxTkhTm5oaP6DbTWFk+alYACGL3flbYBn3JL7aRpTMrjZfLmZlU3s4LjaD52IUZYIOVSbKqxDUDszilNoSyJhlnYgalq19139IPVhwuWTMSKh+Yg5mNsh01ctahhc0Elf7OeGv4oymacakjtcn77wxV/EbDKUwmBLih00FRYg3YjSMZP8NyA6cgQDYmvQM41rUbCMZxnhhkTGdwXY7gGCWGEmU5M+tTfE0oqOWaA5sFFgbEpq6DU0FL0i1HioFISwVVgQo0JFyklknoaR8Q8w7xbLxq01C1C2u1oj/ixYPmz7QnibknMS1LsxGhd+nuj355tmYE1JLJD3J0LU3j5FwziRzKTMnTkBdzLP5rAqDhxvV402J8OY2WPNlT0zgQAwIIYVoC6W6g7xX0K9gtWbQFTgpSEkGpFNGF3JBpfeD5C0rJKhLlKVUhJZO4Z7e+Pn0vjU+SgfzEmaiWzBUtlIO4Ul2p/cCI0/h3xAjEN5PMsDmCmqBahpv7yK0gZQcUKaZokYZSl5kra57toK1MGZV5Vtzj8xylLP3FPkfSBcAoZSRRSqgUUc1vaGhbWtgawFxLEZQFOpA1Io5oyTXUuR2PpmqyJBuICGCEAJQkFTkkkr1qB+Z/Roy3EZDkqsrp0t87QTPnqm5QlaTlGZiWUS24DUG8BTJ5LFbdibiovpV+7e8d2BKLB8NxRaOVYd7hso6bx2etKyCakaemX6wHNnKUXloKwtZShCHKiQAVEJbmFdHsYqkzCBR0lyDmqXFxXXpaH+DqwXGi3EJTMLTQQAaJeh2dvlHpM9YChyklsmyA9lVD60G8cyPXXfU/tA2MCgyZdZqyBLSA7qcOCDZg7k0i4py0RW9IunyVzECZmly5UqYBNKlMrRTIT+alx1A3jmLyfzEsq/Dw01BKCVZjMNPZpqSk1TUFRF45iJAGIVJy+byjzQoPKkAMVzBk01d3qdSYVS8UtRKkq8ybhXUiY4TJCEswSmnNUneg2hsYKhygkqKkcQmJkmdNKQUzPL8pmUTlUSVPUBJYNrXaK8XjlIVknpUFJJUttErQMgIGoJTrHVKT5alBj/ADNFz5gIEuYD5ikoYPUtWOT1pInspTeVL8xUyq1zErTmCQTSp9yRDlFfAVIFDTcqUrqSjUJ5vLJVsGz5R00jWyUqOHLzELJnJUU1Q5CWICgrqYxnE8CErUUAhlK5dvxFAB+iQLRYnjIKgFpShKDRCAQ9ahwdHJ/xElBuqDVG5xeKSZ60rQxTMClaAuPLIzpBDOlwDqCYGxRUMxd0GhSQSqovlZ70apEZdPHJwSwVmMxRUsKGwo/fmpHZ/iAKVTMlISKVOYgJa9iVAkkbQtY2ime+NYCUolcsiWovyMyXBqLcpG3SEsrhqiop/MNBX1faGOLxcqeSVJ8uYpQOYVoRrbWsLU4kpo7EVSXt2OxjRG6KOnDEcou+guNG90Drml+1ngr/AJIhYWAxcE9aN6RyXzFyCCSS7DXvpBEDZcxBAJmEEjY/vEiqXPSw5TbpEgaIfXZeJDm521Ud+UX/ANwNOxpUo2FXAYdL303O20UIW3shjo1zo30j0cMUKCVAgs+Us4FWLdTvvGRKjU3Z2YoEuRUkt/kf4f4QXJwY8ugqNBRzuQNT2izgmERmBXXvY9/hDDi8+WgBOVnF99ab6Xim90WlSsyyljMXfW+96CtG+7QfKkjKGoO5JLVroAesV/ywXyh8wFq13INonECqVKBYigLiruwPe7U+NYYxa0D8SJHVjpUe/wCDQv4nwYYqWQoBKhUKfMx01qGvDcYiWU5hMWSQ7EXNqqozbt8TQfDuTmCBMNSwzENbNyqBofsxS0CfMeK8OMteUpIOwqDo6TqDHMRwWcgsqWQdrtQGvvHvj6bjUIQUFQJUOZykEJJFQggl++3pAWKxQUsy5QK1qYJy/m0s5PYPpD1NsWzByeDHKorzoZqeWS7kAVcVc2jReEsVOkulL+VmdSZicrm3IxKkksA4BFnEX4XxCuWky1gsS1iFJpzBqcrJs2h3gTi/Ey6TLUDmICddQ2sU7emgo1023C+JyZ6glJKJhBKpdlsOwyrDbP2pHjiHgVEuYJ8lXlqd+UMk1q6bNowaMxJ8JGflmrUtHN+HbMU5lMX/AFE2swDxusEmZ5fk4ialSwkFJ9kkNlZW63TU6gvvC+asPT6ehiwt0BIFnSKNS6Pf2NjURfi58pacilFRcEgF8wbfux7a74vEcQmSMSlCgQpmSWzCYkaAaKb47x0YxDmYlXlzErdn6khg1agdPfCZQ2Z2qG6+FBxkWZZALl3SS1kkAGv11hXi5eVRlrT7OosTcUuo99o5iuNgITQs5JNQA1KOxFxAWI4qlRTlLhg5JdnJoR+qj+sLUX8Aj3zTISMhUk5B7PtsXcMzAHu5vaF3E+GhErkBzZgtM1S0rZTMsKOUUJIJdwGLVJBG4nxpICXKTQUFPSoFYVcR46aISobaML/bweLzI/wNcHi8P5s7O61ISkpXJDy0qbYnMxOgSNbQj4pwiaZIxi1p/EWwCS5s7ljyjQC9vUCfxJCH8sOo0JsDuTvWF388vNnzF3f1FnFj6xrhGgkGThPk3K0eYkKuUlSS7Eh3INbxQeLL8tMosUIVnCSAzm7sAS9rwdI8VL88T56Ez1gMCqjFmB5QxI6iKZc3DlEsKzBRmPNU1kUYIre+l4P9oI5P44V5ipIqoKQkURLLucqLV91TTbk7iwUpRUkqCpvmKBNTQgBx3NukDzZcpgUqLkEtduZkiw/LUmBVXpaLpEDpnEsyWIehqbuSkqL1ckpNdjAKjWgaORIsh7lTikuLx2Yp2bQNFcSIQ68RSnjkSIQkGJxRMtiHblB2dzeA49JWQ7FniELhJ6/P9okVhUdiEPtPgzDGcoLXz5A5SB7RpR/yJCi5UaUa5AhWVA4vE5lMpeIyFZFAyUg2FEB6bZtbw78KcZmhQkJErIhsxKSJi8zKUQQWYOdDavtRnMViBMxC1JZsj0IuZhKSRo8tSb1oLNGNbs0cY3kYnKABWgev+a1+scn8QUujBupLfKrO0VScOWYnW4tW9fSOqQiyqfE0+VfnAqg3fs7/AM1lQpIBDh3DGgDsW1/aD8BMyoLhQC7LeihdgsBvzCgt6Qol8OM1SvLdRupNy2nMWAs1SPpBow4w0krnjIWDys+YXzBS8zsapcCnKHeGNoXuy4yQVE5Qc+rfEk/d4Fmz5MoZlEPmZKLkEVAyi9QC3R4pVxHEYkgYeUuYR+miE3ActlBJLNfpHD4exEuZ500ITMCGJWUhThVCLkGqU9WfWg1YWlpA/FMYubLOZLZ1UJpyhjbTfoIX4nhCkXSxatXLsFOQKihAawbQuIvVjJmarAo/KCHTUG2hoKGPasSteZanUpRLqN1Ely5vcw+KpUJyK3Ylmyiqpc9S56Hq9Y9SJGHK0pShImBQWAo+0avmKrp1yhg4ajwbMkumoAbaFuJ4YJl0k7kFsvXWCYtJrRppfiJKSBMbMnQpKWD0v0IJrUamDJXFRNUZgmHMAGSFEs3NRjQCnoTGRliegZJuachIopIdaEgu5DF0jXaCcOBkSJYCiokggAANqVgB2Gl3LUhLgh1s0GM4nKmoy4lJAJATMoyaOC49jKaPaoqIXY/w7QKlzpQoMomFSVTP7SxctuRAuHBUlYKgkOQRuBU+n+YB4h4e8xAImlITYE5kDTlFGNP9RerSFuXyJ+JcSykpUVpWn8osNSDVgD0ekKTjS5IO/wA41H/CmZLEwkLSBk5qLUASAsK36agXi8+DpEsOsqULvmsP+012+6H5RWgY1LhiZk4qLkv3jyTG7m+FcNNH4Tj+pJfQfqJ3F4zfEPDcxCyEJKk6Gj+6DUkwqYniQyw3AZivaZCRUk6Cug7Q94TwTChXMoz1JAJSk5BfdQu2kRySIlZk5coqLJBPYPHFIIuCO8fUsFOC1ebLSmWsAjIoMFNQOpLEEaKHrFeIwsmcpQWhMmYfaT7KFm9bBKn19k9IW8tegows+Xx0GNbxXwiEJUv2Skl0kFxt9sYSSOCeYWQtJezmvQHvb3bwxSTVgtUVSTKWGW8tX6xzJP8Acm47j3R3E8EmJYgBaCWC0HMg+uh6FjHr/hlAjMoAH81SB1oLdYNw+FnSOZCgpOrFs3f/ADF2QV4vhkyUQFoIcONaekFcKwqVhSVy1PcKGnQg0MajDcYkzQ005VmjmhAI6U02I6QoxCJ0pKiwmS6NMSxS2mbKdoqyIDxvh1QDo5gLs/x2hTNklJZQYw3ncZUkuk5VfqB06dPU3jp4tKnADEIY/rQwL9gGibJoSgQZhuFqUzhQBtT99OsMsJwDMoLkTPMT/TyLHRQJBHcPFGNJRNPmSyHHKVglnDeuu8XZRcODS/1/AxINkIRlTzpsPl2iQNshrpHEUSwVS5mZaUuDLdRD2Zn27UrSFI4uStOWUtCylKBnLrOVLOSWH5SXJF7VMWpmqM5K0oKs4Y6BbDKqhcZbfJ9mGB4EZawtKCNV5i6hmc8tW9wtrvmjFRRotthXD5UxQqObYPa2oFa7e+HSsBLlpedMFhSxHexPqGhYnja1ky5MvIE3Wpg2oruQQfUQvxWBCj+KoTi/s5nSD/bY/wDc8Bv3oc69E4p4uGdIwcta8qnzAHKLg81mrp9ICHDZqcUg4srUFNyoJQF5xZwXUSVJDk6GtHguXiyFJBzABuUMBd6jKXHS1toL8YrKZsmcWWEqIINAc6WBcNlYgH12JENjrSM8m/ZvZPGcPIkiUmagKlgApSpJU7V5QaFtDpS0YTHeJVzzNCJYTkW6CpyssguCqxzEsQAQxF2eJiJxy/hyyla2GeyRQiwpmJNzbKKO5hFiJU2TNypKiTMISR1cuBdqv3Ji4pPoPOHHznMWGZKTSz5W+MF4SUqodwQxrlLbdtWiYaSH/ESpIDsCMt3UwoLEHeA0cUBnrRQAKyvT1YXHSCt0FatIN8gOxU2/5m006xoJHABlSpCkkM/U0/VoXfSM5IxKlHKQkmzk9AAR2DN/qNR4ew5AUFLJR1ppe1gS3ugMml0vG25bQNM4XmDim+tr1ELMfwo5eUFK015aBfQtY6Zve8ajBy0ZixLl7gBwLNBE3AAh7ja/eFptBzipdPmsrGn8zghwxFdXHzbSkHTZwnSZkoBOY5a6pq+2xel6CNRxTgyJjOgOzf1DsYS4fgpk5kglaXcAlmIodGNIuT1a6Z5wdaB5csIASEkJSGT2AgLjKEKkLVZQZiL1UAR7ib0h/isICgPQs/38YzOOw6wWrlJbMLdixhGNtyMMLsTyELlDMguUjYBR1OUkV7VdoKk+Lkk5ZqARqUggjuOnSDcHJ8xRKzlqp1EUYuQzUDHN2bWFnHOEpUtRlqExLUILsb5RuTWmrUar7tN7N6lQ8lzkKQ6GUPd+0U8P4dKKyDLCi1FPlUXo1wKaM1oyOHmLQpgooUk2ejlwaHSNP/MgFKVFJWpGY5RSl301e8DKDroakrK8bJVKPszUpBYEkHrytW41hxhPEMhaAjEylJIAAmodQA6o2vuKwnl+So1zEFLFJUoh30rehDPAmM4c5yoCT1zEH0D1ezdItRVUwW9muxqiEHypiJyGIT+oE2A1BdqDvGOn4JeYkPLqSEFlKBJsX9ou9I9YCWqUrOiYpC7CuYdM2hBBIqNI0MrHpnN54ZQpnlg5B/cLofdyO0CoqD0W5OXTMzsfUAlpiXFQpLlgOYCxb3vC6fipiVMleSmjijXPy9I0XF+DZvxE/iWClp2uCpPXd29Yy5SVTci+WtXHR9Q7UtDY09i23dF3DcSpZKFJ8wK3clNNCLVgnB4TE4deeWMoL/mDN1GavqI1PAMZhk4RKAUoWAFLNnUoApoRWxFNtIpxU+UpJzpzaHKCp2JtUAf3XtAubukhH1X5VRnZyZOJNEDDzn7Sl/BkH4QrxmBMtRQsZVDd3+WsaPFqUMyUeV5TgAlmIaruXJvRqbxZMShCAmaPMlpSFMoh+8tTgtflrBKVDrTEctASjmUpPQKp3D1gjCHECXmW6pf6VgTH7JUX22jQypeACBOTJKkA1UkOR/cHdPugsKliWVS8OJeoVNCgA4u62SHGjKPQ6U5P4ImZ9OKlN/8AXPpLW3/tEgwKJqZ8mvRf7xIn9i7RpcbxrD4NAEqWZiy4TUAaPXQCnwgfhWNnmYZq1halUKH5QPdVVblvnEiQrxSiPu3Q5xWAZIXJAy1cJNASynA7i25OrwinzacxynYqcvcUA2bXaJEhcNht0V8NxyJUzMtyNCQWBzaEAkm+jdYecZQMVhGScxyug2qOZNNNKUNDEiQ1xrYhu2V8GnOEqKCSySApdAxBNAHDsQz0pfSyfgETcZIzFLKEzMySS2QpANTWresSJGdydsYlw9cRwGGwnliQhaFKdioqClGxJJoAXNhQsSKNGHXNmElbWUE2zE0IcqIDPvf69iQ/H9vkA1boJwuKlywrzisLAoBVy1iLjudo0vBuLOkEN92vQxIkFOPskJNDNJzHlZLXA6ECg3rYQfh+IqcJXQWeJEhL6OvQfMALtWB5shg++nfeJEiIpgGIkJIuk3YF6te3rGU414SRM/EDpapGZTa3BNLCob1pHIkH9r0K8U02Lsq0kAoy7EBIJAv0VcXrUxRiJ5VR3atBY1ozfvbq8ciQ1AAmLwyZmYqDKURViVWLnKA7epsfSj+S8tWZRWWBTmSHeoqFWpSl4kSCsiC8M5Blgs6gXUPZoeYvajuOh6GPKJWZ0klKlCgNWVQU3FHrSJEimRFErCF2NDqa23tXSrwdKksyXUxupNDtUve1YkSAcmxvikEYrHTJCklIK8psovRiKuC7wwkiRiFNMkolLZiNFK6F2ep/3SJEilwqR64hw6TLSCAyQchKTmSm9CEktXT1F4XYPwenGFZkgHL7RfLU2oq5JiRIjk0rIoIVYzw9OkBSQspy8xBdNQNGvT3wKeGz0IQpSUlIBWlLi3Z67tHIkGpNpC/FE4NipgmPLyA/mQSed7g9W2tWH3FMWnFSky3I8sHKgMkvoVPRYG43rHYkE+lFuAxQTKlpMhBKUJBJCCSwA3iRIkAWf//Z"/>
          <p:cNvSpPr>
            <a:spLocks noChangeAspect="1" noChangeArrowheads="1"/>
          </p:cNvSpPr>
          <p:nvPr/>
        </p:nvSpPr>
        <p:spPr bwMode="auto">
          <a:xfrm>
            <a:off x="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62" name="AutoShape 14" descr="data:image/jpeg;base64,/9j/4AAQSkZJRgABAQAAAQABAAD/2wCEAAkGBhQSERUUEhMVFBUVGCAaGBgXGB0XGBgdHBgaGBoeGhcaGyYfGhsjHBgYHy8gIycpLCwsGh4xNTAqNSYrLCkBCQoKDgwOGg8PGiwkHyQsLCwsLCwsKSwsLCwsLCwsLCwsLCwsLCwsLCwsLCwsLCwsLCwsLCwsLCwsLCwsLCwsKf/AABEIALgBEgMBIgACEQEDEQH/xAAcAAACAwEBAQEAAAAAAAAAAAAEBQADBgECBwj/xAA+EAABAgQEBAMGBAYBBAMBAAABAhEAAyExBBJBUQUiYXEGE4EykaGxwfAjQlLRBxRicuHxFTOCkrIlNHMI/8QAGQEAAgMBAAAAAAAAAAAAAAAAAgMAAQQF/8QAJhEAAgIDAAIBBAIDAAAAAAAAAAECEQMhMRJBURMyYXEEIoGRwf/aAAwDAQACEQMRAD8AxiksshrV++lYfYZRKR7qdm0hfiMPlU7O/wBDrDjBzU5RRzr06xly7QzE6dCvH4TMhTihePmmIllKik6Fo+wYpAfQvSPmXimWBPUz/RmDV1/yImCXoPKvYneGvAljMQawqhjwWYy/2jS+CDWSZexI0oHd+kVyMPmmLCkkijjUUVFkmaKlXv7/AOvhHvhxeZMfVg+xrGaQ9FfF8EoJSoaGnrQRVgJpyso5ikVPug3iuOBTlJcp0Jt3gPD+ySBvA7cdhLo+wppHmeBraK8KeWkWYl8ulBpCyGE8VLBnkiji21TT3QpkpdQG5h14olcyTu/0hVw9LzUDrG6P2iJdNKMPlDdLwOoEJpv/ALgnEzFFLgMO3X7McUrkaBssS4iUUnMGrcGx7iFykkQ/nynDO8CzMLRt/WDTBaFDw84PlRIWtb8yggdm5m/8oXS5KUlXmAkMcrbmg91/SGawJciUCkknmoLVimUVJQxKUOyluOgYhmPeHHD+EEzWqUBlEHcDToxArCpONShTstycxzBqAFgPVjGi8JYgzEFalMcxBPxttaFZHJK0KipOS+B2gWarfX16Q3wqYEwcoUp6/R/jDSUPh6RlbOglRRiJZJuwBgQqOkMMQoaO3WBkdQ+3+YuyMpWrdzrCjHkGjMD1reHE9XZtfSkI8dPYuHH0p/mK9koQ+IZ+QLSk0+u3WMi8NfEUweYACSwq5diSfizE94UxugqRml0jxHiRIME+wf8A8+eHs86dilWljIjuan4NC3+OXiTzsUJKTSV7Xcxsv4GTP/i5uT2hMV8g0fF/FwX/ADs/zfbzkn6fCER3kb+CCsKjseRHYeQ+rcVlMqlvs3+EcROVmTZmFvj2q8G8YLKLmxp03hUkG50PuvtGS7iNaqQwnodn9AzxhPGWEUJjkWZz3sPveN6C7U/y338IzXi/B5kE9HFdunYNAYnUhk1aMDBGBmMsVaB49IUxeNxmNthJYKVOogtQirlwEuNjWo3j3g/+oohVP9wFgFZpYKSxF+uof3wXhRzqOzfUxmkPiXr4fnqwd7lq6QLi5RlyikvTUQXi5pG2+t7vAOOmKWk5i5ysPntaKjst6HPD10HWDlpcGE3hqcVSU5r1HuURGgI5YTLUmWtoxHi6SMoI0P0MZvCKZaSN41fi4fhnoR8/8xksOplJPWNmP7RMujo8RmZhmCaumlTRjUdiB6Rbi8UMgAHc9YaKw6VpCmDj4HX3ws4wVJGhozClB/uJashRw5bqIqoO3xg44eoLM3x+7wBh5RTlNg2g+6watYmJygkEG/0Zw49YtkRBwgzcxLlI2Z484ziBSWSyWGXMosw6C5jxNwKlJUAUuhLsAxYnmapct9YVTcEkJBcg6666elYrxvolxbbv/Q1wvCpk7KpJBDEFahykEkHraNfwLhvlyggkGpZSaCvSEXDpi5pSByy0kZQmgKWt77xrMNKpT9m1jNKTbpl4bcnfoLwUqDWbpFGHGxf7+MF0bU9h9P8AcLNqBp6h8IDz1f4QXPSN/h9IEraz36xSIymeHTR32EZ7iKtVW1pt926xoJ00PUU2jJ+IuKIS4y+gLP07UrB41cipOkYyfMKlEkuSSXjxHqYoEkgMHoNo8xvMpIkSJEIfU/4G+ICibNwxLCYMye4ofg0Z7+K3C1SscpRc+YHftT9oTeDuI+RjZEwqygLDnoaH5x9K/jdgkrly5qGOU1I2P2ITzJ+yj4+I7EAiQ4s+1cQwSi+3+jC3yikH7t9mNdPCQhQO2vbrGdxqUhDO6idbdTT7vGCD0aMqplWEBykEW3uPusCcQlZkWdq/u/3pBelrUO/28WzUhQZIYJOzuLuTr2gXphJ2j4/jsMUTFJIZj/kfBoHjU+LsFkUFsC4KT3uk9aO3bvGWjfF2rMzVM0HA8RQC23X/ABpDaQHK76W7P9YzfD6BzVOpBqk6OGt1tDnBTuZRH9PawsfdcQE0MhwNmKIJJcgswrSKETSVMK/6ghqH60++kDIUxVW490AgmNuDy2QNi7e+HSVUq0J8CpkpHy63hszp9Izz6EuGZ8Xo/BV6fMRjcEl5ie4jYeKn8lXp8xGa4TwqbMUFIlqUAbgP7tz2jXi+0RPpsJMkBDtc+jQr43h3SW2h4nhq8uaYrIlLBmzvVvylki9z6GPc3gUxVgmhFzcb/wCIC6dkeSFdMzhCvEcsqWSyeYt7L/CL5+E8iaEVcpDvUuRWHGAw/kE+StKpeYlRyzHG6XShixGrRRxeUqaszUpcABNGd/f84u9/gpZItdF2NcEKTRY12aoDdwIAxKQoBSRyqooWynp/Qbja0GzcJMKXKVNuQRWradKdo4pDISlIdZUAoNylJfMD0FPg0FdASmkx34dYICEl/wApbpX9vhGlw6GT3saRk/CuEPmzJgJKCBkNrkhyNwwD6uN42UuXy/MRlkqbG4YeNv5LsKmDMpAgOQkgQSubSBZpQJiV1gCZNb1+6fCCp6joH26QpxS2Z2I90UQC4pxHLmJNnPp+8fPuJ40zZhVpYdh6CNJ4nxbILMM1L6emsZCNeGNKxGR7okSJEh4okSJEiEJH3rBCXi+Cy1zreWQo6ukMY+Cx9q/hwozeCzUH8q1geof6wnLxMpnxpV6W0iR2bLyqI2Le6JDy7P0FNDFzarfP31hNiMOCSGZ/renpGpx2DDOk5iUuemhELcVhwHU4fTe5+gPvjlxdM2zVoRS8MLJNSav2Ll/j69IsXLKWzVq33vX5wZIAXMU40pQ3c/OBeKzgkk07NXX/ADBPboXHSEPiLhYmS1J/UHBuXSCRX3e+Pl5EfYsWQQFVe/79I+YeI8LknqayuYet/i8aMEvQvIvZTwknMb+9n6U721jVoQEEhSMpUXLWbQt+WiT0cRlOFYjKpv1ECNQlQnhMsEkpUMxs+VKrVfpoIPJdkjVFyJfKyi4FAttbV0u/aAsS6Us1ddfu0GSOFKICFFacyipCjQ5gGUNyggVNWZ94aS/D+bLnWXaoTQlL3JUKBqPqwpcwvyUesGWSKB+EJ/DT93MOZGEmEUDd6MN6m20FYXAoQiUgMliVBRJOZIYczMCzgtU/GOjEJUEkTAFkEhmzKAVVQKgVHSnoGhMmm7ES/kSr+otRgJU2YxCihKhdOZKxqQSBV20bYmsG43CAIuiUnzAQmWS5JIyhTACnWwNBUxZiMQUqmE4gzZSCCE3QkhHMBVgzs4iuRjszoMtRcguqtxvYNbpE8/gS5uwufxIyxJSMks58zJQMxDsTmqoGhL6CBp3EwvzVWILhUwEpKhShAJP7mPOC40oLlrTKMsSTkYB0qCksSpwxep2a76+sJjZuSbnL1LAAITqqwAyg25WvFc6W0ktssw0lC5uYqQczNlCRloc1Egd3giRgpRlrSmUAnM2ZQfM5f2Mtu+/SPC0yVURQpqmYWPMwcDKNa1FtorlylpQFiZmUKB1AeZ/SR7ObQP0eBTF/5B8XwmVkYy8gc0chKlM/s2FrRn+IcOUVA+V5P4ZIyHOkJ/UoE+0L6ahqQ+xGGmLzKJYofKZeYTK1I/QW2y1g7ByF+UUnLy2JGVw78zBgeoG9IZbv5Jdfkz/hfDlMpLnMXIzDmFLVHRvhGnlgN1hBipUmXPKmMtSB+JKYnMnLmSpGV0k0o1CHtBmExK0LCT+Ik8x/UgKLp9MpHte/SJLbs2YsyWmOcPUVp1jxMiYWeFjMkuLU0OrjeOzUONG+/wBoBmxCnGKrWEuOmuWb3bQ4xh6n098IJ6qqO3792rFxRGY/xFiCqaRomkKotxMzMoncxVHQSpUZW7ZIkSJFlEiR1o5EISPq/wDBHjJPn4VR5VJzpHWyvpHyiNh/CbEZeKSQ7Z3T3cUHwgMiuLIaHHeDEmas5LrV8zEj6jP4Ccyqi5+cSM/1QaPc9KCCQkBw12ZjX31PpCbFoNT1YGnX427PDLGYpKQAVVNK3brSFIxFaAkEPV6PUdj+0ZFo6NCiasggi4pt/ukV4gZsyjXp1uPSkMschwCQxPyav33hUlQdjWo+tT0r8Ib0U1RQAairDW7bfCMf4w4Y8sLF0H1yk761aNkXSaX62b/R+ED4/B+byj8zuW3B+X0i4S8WBLh8v4TwqbiJolyU5ll+gAAcknQR9S8OeDJeHRzqE2aS5Z8qS2j9jzG9mi7hnBBg8MBKSQtQckh5iyCxZKXLNZNQOtSWIwrgEMkBLFhUlhVtWFKiLzZm9LhzcmV8QLiFISCtCStQSQhQ5ku5cZXJFWsCXudIqTOXmSlTpzsogOKC7Zhdinm7QcJaso8tWQKZKyoBLCzuWAIilKUoWfLz5UBk1ABVVwWAqX2hHkAno9rWKMARmABmFr0oQfusLZHD0lI8xLZVKOdKm1al1AMl2LU2hnMlrXLQpZCVghQZl5SDYtT4axybiAhJClJGdIarpYHNcgEEi4F4qL9IuPNFKMCR5yEKlpCkZql3USlRDEXejNaukHSMcvzErIBIls5Lpo7OKOz2pFaMOgrUqWSEqUCC5YgJqalxp0i+Z5WcEJmL/Dy5KJC1EstQWVUFno5paI9sJbdIBwgV5KRlSpXmuSlISFBRAcgMaJo3TURMeQVeXJWkTTuwS1QXcblvfB8mQE5coKkIAUq5BpTMQPmYplYNCyZiEnMoDLmqCM1Kg8u7i40gvdk03chZLSkTfLSjKlCKkOACRcAmrkFjF84lCStKvZACUsC5NCSWL2+fSCpmDJlBBBWBRJBGYgtd7AlyS4N/Sogy1BMwoTLZko1BFBU0aJa9g3G7LMXjUCTlUSmc2diBygAkJqOdRU1AaMe0eZM9aJiZU5MxZLFRy0D1bNb1/eDP+OdWZCRMmlGYOygkD8zigqRbtvAaJaJqilS0zJm6TzEu5dNtgK7AQdxSqi24pVRbgZoWsFSEMFBCVqoGOjfHu9YG45wKWysnKlQDKQk5FpfNlcVSQRbVoIxILGWWYWCixcFyzWHtPvm0jkuZnkrShRKJiudRJIC6FxoCDqNCYbCcelxklwUywrC5glJU5Ci5ASQQxYszubPrDPDY1M1BKXChRSVBlD0+sKeMTZvkkgJLFJ3Km9oEDQ1rS8IsXxSZLmmZI5pJ9lJrlLAlJaqP7aA+6LcPLhpxZWv0aLHIMZ7jMzLLV0qWoTSwb7vBmC4uJyHcJWBzJJ13ANSPvus48WkLJeo+doCCalTNcmmrRhiY5EiRvMxI6BHIIwMt1j62iELeISPLCUatmJ3e31gKLsXPzrKt7dBpFMQpEhv4SxGTHYZW01PxLfWFEF8IP48r/wDRP/sIp8LP0zNlnMe+5iQWMCP1RIw6IIhw4AZlHMb2t3sdN4HxCBUildPqdRzQwWktSzX6s3yJvFU6U1yN/iffcQk3iyesFO7gh9jmP7j3QqxE0JUzNQj/AHV7CD1TkhhW7FzX2iDXZ3gHHSC4OmvVqQxIXIqXKIS9NzfdqtbT7EX4aQvIRLyiYUApUoE5UkkDKA7kgEtZmvA+YKyilSC503J+esE4gKmqTmJAzqyAKbK7gAgvQOQLaaNAyfiZszdUjsvElSApZmqUAxQ2SzXF7iltIuwSAoBSSFPrVz8TqDFCeEk51nM7MFFwinPQtvf+2DMNghKCTmyJSQOhFWAFKOCPX1jNPJGrMSxSk9ItwqQyjlIZzzaWcjd/3gXhyyZTqWoVJBAKUgGrDNrUiCMR4hlBWRyoLYBTBQSDoQSFXF31Zo8YxQJSMrSzyp5soBNi+gHVrxUW366XLH46PacSl6FPwJ2+lYHnTAJiStCSQXPMCFJNCQANARvWA8NKGcoyqZKQBkqhQseYuXdnBu8X4hCkg5QokioJy5mNEgGkMqmBFUy9OEZCEg8hJSDQZ2KnpoBXYMIF8ry1BcwZxL9lTOcpp3YP/uPY4TMlqfnUCkeWKBC3DqEtqlQLOG32oUMUJY/6ZWtaSlHMAE2rUtfSD3YTjTPPnGXJCUnKFFgU0ypAYEsXpSxjhnklKAFBxSlg+7+6LMPikpKUKqVJPoqgDHcFqR58vlzTCtawXIQwpYZUsXFREA705KxoKT5akMjlYpJUC7OA4cfUGAl4R1CmZRJKio1GnKK6FvSCkuFoCZRoHJcDIDcBW/7QRNwRMwkKIBLgOAlI3KmDB3PaKYAEtK0eYVB05QhCU3IzJUT6qSOtIDn4ROcqKUSgEpzEEkkpAFSdKXFOggqVMUifNllapiQoKdIooAnMhKi5qzON3ivF8OWpaySUJWrOE0AQNEF7nT3nWGtutjXftizEyeZM1KVAAAHMog0fmINAosajYHWDJUhMwJVh15JYSQcjhRPs33u5iSpxKnKigAkEkZhMGVlJZXKpNWLx4ws4E/hEO7KUagAXGXegEWpfBGwbCqWFqlBeYs6ioPTrqouQL+6FXEMMqVME+hzH8RABYAJyAp7gA1sWuDDjG4AqXyPLUv8AM9aEE9yweC8VLCgc6X0B3pqPhFqe7KUqFOL8LSlHzJMwJIsFHLmBFGLUB/ahtGF4txVS0ZFhi/vZx7o3MoKCJgCqgBSUEkiilKLagEECEXHOGBaloTlQQpjnarB/MSbgMWLaMTQOG4572OxSaVNmLiRbPw5QWIPQ7jcdIqjWPPUtLkRpEcMCcH5oHOQSTsC4+RhHg8OVPlqo8oHeHGJxCkYIylEF1gBr7kEbBoGQLM7EiRIIIkMOASs2KkClZqL29oQvj0hZBBBYioI02iMh+uPLO8SMjwfjqF4eSpV1S0E3uUgmOxz/ABZC+aWNbCp2+6an5QDjZSmUrMEjQD5V+u/v9Yhbl2rtXoLN8rVgWdPKxYqLNYF2zXGzbbwCNzMVieIrzVWQcyiWY5n09/1hth8aZqQDYev6XtpT4aQHjZAC6AByX1d3raz/ACi/BFgAG2fUhn9KEiNjSaMSbTC8MWUE2rWvTT/yakOuHSgEnk3qQS4YsBWltevqinpZjr2Ab3dSY1mERUJmEFBD6A1Gzv009YzzxqSD8t0ZvH+K50laE+QV5wOZI5RzEML1ykl3aie8McXJXMIUwSEjagzBtSzgCl6klksI0mJ4cgpFAdG9d60jxhcEEJozAEBqEixYumtKhyXBrqVzUElSIrMTiuDl3DOoNl3DUatR2FOt4Z8IllUkBRcVFSDYs4NLWtpD2dgQSUHMFEEgElJP9SVKdJFQ4LEfGBsPw7In2hXsSXDh63ehLfl1jPOa4Dkh5IV4kKGVIJTVrXTfmKave4NWcxVNw5YhaTUt1tXMGoNHpXvBM9bg2ylZooEl2GjBOlxWlrRyaluZmKTTmIBYVG4oe1gSHgkjI4tA2EwKubJM5SktzHMkuHIJZiWekGrwZSpyQpKTmSaPRjv0qDa0A4rEZQo5PMJDApLKrR3AUkAXdtGj1J4gEpDIKiwDuXHV0s7sRYPWDpvYT2rD5CSqs0ElnoQAkv21FS2u8WTAENluqg5gBW7nrbraLkgqRmyFIJZL20cPv06iKpmAUVJSpyZaDqAA4cmlLsW/pEB0X4e2eJi3BAKBMRUIUoJC2qrK9yPi3rAmKxWYVAc3B9nTTZ3iucgq/EScwTR9yzs36m2p1EBz+PLTzIlBU1wwUAzdQaUDjS+jQdbA8OBuNR5gSpwFpqQkZQauPcwgHiIlz5flyJ6v5vOAZdQCDSha9i7x6x6lq/FCkjNeWgEZS13JtqAIS8qFBRSELWXduYsHvpQPFx09hR097LpmdLyyPZGVQNXIAqPXXvHOHEqSlIBJBGvdzXQVLx7nYlJDqLf1E+5yfnFhlmXzJDlaQRs3Q+8mKTJYSmSiaSlRcgsa639LAwHOxa/LUyhnSspZVjVx2p9Y84iaOgq9Dru+8AYiYnMpQZQIy9Q7pWQTc6epi41xAxVs98QBQvEFLqSmWkoFCXzAE5r/AJVEjUHSF/FpaZjoWpMuYzqSSHSW3LVBIdtN4KkhSEpAIIEtlO9VC3pU9gIE4th0zQpwMzqL0BzFIArrqYdGr/6PVWeMZgpcyWgzVlORPOgVU4zDkoWcsrlGViH6ZedwWYBmSCpD0UNXLAd+kN/D6VSphQtJCVEV/SXYE9Gc+6NbO4XJUgpVLJCJoCyhRSDQKIJCSARfUs8N83CVDIqtHzjBIUJkvKwVmetA7tX3NBHiCYfMa2pTsT1jTY7wwhQWtM/mcKS6QzEByVA33DCwMZzjnAZ8pSlTAVAFs9wab9t4dGalwJoTxI60RV4YWeky3BO0eVJYwTh5JIAoxL6dY4coNs2+g0/yIhD7BwLhq/5WRyq/6SNP6BEhBgPGs5EqWkLLJQkX2AEdjPTIbhTan7N/vt6izpSnppUaNTerhie4DxbmLX/3pQenu7RaSE8xFKB7XvbtTeMqRubEuLwRZRU1tRQXAIbVwKfSBJACBcJO5D0c+m1v3hlPxTkhTm5oaP6DbTWFk+alYACGL3flbYBn3JL7aRpTMrjZfLmZlU3s4LjaD52IUZYIOVSbKqxDUDszilNoSyJhlnYgalq19139IPVhwuWTMSKh+Yg5mNsh01ctahhc0Elf7OeGv4oymacakjtcn77wxV/EbDKUwmBLih00FRYg3YjSMZP8NyA6cgQDYmvQM41rUbCMZxnhhkTGdwXY7gGCWGEmU5M+tTfE0oqOWaA5sFFgbEpq6DU0FL0i1HioFISwVVgQo0JFyklknoaR8Q8w7xbLxq01C1C2u1oj/ixYPmz7QnibknMS1LsxGhd+nuj355tmYE1JLJD3J0LU3j5FwziRzKTMnTkBdzLP5rAqDhxvV402J8OY2WPNlT0zgQAwIIYVoC6W6g7xX0K9gtWbQFTgpSEkGpFNGF3JBpfeD5C0rJKhLlKVUhJZO4Z7e+Pn0vjU+SgfzEmaiWzBUtlIO4Ul2p/cCI0/h3xAjEN5PMsDmCmqBahpv7yK0gZQcUKaZokYZSl5kra57toK1MGZV5Vtzj8xylLP3FPkfSBcAoZSRRSqgUUc1vaGhbWtgawFxLEZQFOpA1Io5oyTXUuR2PpmqyJBuICGCEAJQkFTkkkr1qB+Z/Roy3EZDkqsrp0t87QTPnqm5QlaTlGZiWUS24DUG8BTJ5LFbdibiovpV+7e8d2BKLB8NxRaOVYd7hso6bx2etKyCakaemX6wHNnKUXloKwtZShCHKiQAVEJbmFdHsYqkzCBR0lyDmqXFxXXpaH+DqwXGi3EJTMLTQQAaJeh2dvlHpM9YChyklsmyA9lVD60G8cyPXXfU/tA2MCgyZdZqyBLSA7qcOCDZg7k0i4py0RW9IunyVzECZmly5UqYBNKlMrRTIT+alx1A3jmLyfzEsq/Dw01BKCVZjMNPZpqSk1TUFRF45iJAGIVJy+byjzQoPKkAMVzBk01d3qdSYVS8UtRKkq8ybhXUiY4TJCEswSmnNUneg2hsYKhygkqKkcQmJkmdNKQUzPL8pmUTlUSVPUBJYNrXaK8XjlIVknpUFJJUttErQMgIGoJTrHVKT5alBj/ADNFz5gIEuYD5ikoYPUtWOT1pInspTeVL8xUyq1zErTmCQTSp9yRDlFfAVIFDTcqUrqSjUJ5vLJVsGz5R00jWyUqOHLzELJnJUU1Q5CWICgrqYxnE8CErUUAhlK5dvxFAB+iQLRYnjIKgFpShKDRCAQ9ahwdHJ/xElBuqDVG5xeKSZ60rQxTMClaAuPLIzpBDOlwDqCYGxRUMxd0GhSQSqovlZ70apEZdPHJwSwVmMxRUsKGwo/fmpHZ/iAKVTMlISKVOYgJa9iVAkkbQtY2ime+NYCUolcsiWovyMyXBqLcpG3SEsrhqiop/MNBX1faGOLxcqeSVJ8uYpQOYVoRrbWsLU4kpo7EVSXt2OxjRG6KOnDEcou+guNG90Drml+1ngr/AJIhYWAxcE9aN6RyXzFyCCSS7DXvpBEDZcxBAJmEEjY/vEiqXPSw5TbpEgaIfXZeJDm521Ud+UX/ANwNOxpUo2FXAYdL303O20UIW3shjo1zo30j0cMUKCVAgs+Us4FWLdTvvGRKjU3Z2YoEuRUkt/kf4f4QXJwY8ugqNBRzuQNT2izgmERmBXXvY9/hDDi8+WgBOVnF99ab6Xim90WlSsyyljMXfW+96CtG+7QfKkjKGoO5JLVroAesV/ywXyh8wFq13INonECqVKBYigLiruwPe7U+NYYxa0D8SJHVjpUe/wCDQv4nwYYqWQoBKhUKfMx01qGvDcYiWU5hMWSQ7EXNqqozbt8TQfDuTmCBMNSwzENbNyqBofsxS0CfMeK8OMteUpIOwqDo6TqDHMRwWcgsqWQdrtQGvvHvj6bjUIQUFQJUOZykEJJFQggl++3pAWKxQUsy5QK1qYJy/m0s5PYPpD1NsWzByeDHKorzoZqeWS7kAVcVc2jReEsVOkulL+VmdSZicrm3IxKkksA4BFnEX4XxCuWky1gsS1iFJpzBqcrJs2h3gTi/Ey6TLUDmICddQ2sU7emgo1023C+JyZ6glJKJhBKpdlsOwyrDbP2pHjiHgVEuYJ8lXlqd+UMk1q6bNowaMxJ8JGflmrUtHN+HbMU5lMX/AFE2swDxusEmZ5fk4ialSwkFJ9kkNlZW63TU6gvvC+asPT6ehiwt0BIFnSKNS6Pf2NjURfi58pacilFRcEgF8wbfux7a74vEcQmSMSlCgQpmSWzCYkaAaKb47x0YxDmYlXlzErdn6khg1agdPfCZQ2Z2qG6+FBxkWZZALl3SS1kkAGv11hXi5eVRlrT7OosTcUuo99o5iuNgITQs5JNQA1KOxFxAWI4qlRTlLhg5JdnJoR+qj+sLUX8Aj3zTISMhUk5B7PtsXcMzAHu5vaF3E+GhErkBzZgtM1S0rZTMsKOUUJIJdwGLVJBG4nxpICXKTQUFPSoFYVcR46aISobaML/bweLzI/wNcHi8P5s7O61ISkpXJDy0qbYnMxOgSNbQj4pwiaZIxi1p/EWwCS5s7ljyjQC9vUCfxJCH8sOo0JsDuTvWF388vNnzF3f1FnFj6xrhGgkGThPk3K0eYkKuUlSS7Eh3INbxQeLL8tMosUIVnCSAzm7sAS9rwdI8VL88T56Ez1gMCqjFmB5QxI6iKZc3DlEsKzBRmPNU1kUYIre+l4P9oI5P44V5ipIqoKQkURLLucqLV91TTbk7iwUpRUkqCpvmKBNTQgBx3NukDzZcpgUqLkEtduZkiw/LUmBVXpaLpEDpnEsyWIehqbuSkqL1ckpNdjAKjWgaORIsh7lTikuLx2Yp2bQNFcSIQ68RSnjkSIQkGJxRMtiHblB2dzeA49JWQ7FniELhJ6/P9okVhUdiEPtPgzDGcoLXz5A5SB7RpR/yJCi5UaUa5AhWVA4vE5lMpeIyFZFAyUg2FEB6bZtbw78KcZmhQkJErIhsxKSJi8zKUQQWYOdDavtRnMViBMxC1JZsj0IuZhKSRo8tSb1oLNGNbs0cY3kYnKABWgev+a1+scn8QUujBupLfKrO0VScOWYnW4tW9fSOqQiyqfE0+VfnAqg3fs7/AM1lQpIBDh3DGgDsW1/aD8BMyoLhQC7LeihdgsBvzCgt6Qol8OM1SvLdRupNy2nMWAs1SPpBow4w0krnjIWDys+YXzBS8zsapcCnKHeGNoXuy4yQVE5Qc+rfEk/d4Fmz5MoZlEPmZKLkEVAyi9QC3R4pVxHEYkgYeUuYR+miE3ActlBJLNfpHD4exEuZ500ITMCGJWUhThVCLkGqU9WfWg1YWlpA/FMYubLOZLZ1UJpyhjbTfoIX4nhCkXSxatXLsFOQKihAawbQuIvVjJmarAo/KCHTUG2hoKGPasSteZanUpRLqN1Ely5vcw+KpUJyK3Ylmyiqpc9S56Hq9Y9SJGHK0pShImBQWAo+0avmKrp1yhg4ajwbMkumoAbaFuJ4YJl0k7kFsvXWCYtJrRppfiJKSBMbMnQpKWD0v0IJrUamDJXFRNUZgmHMAGSFEs3NRjQCnoTGRliegZJuachIopIdaEgu5DF0jXaCcOBkSJYCiokggAANqVgB2Gl3LUhLgh1s0GM4nKmoy4lJAJATMoyaOC49jKaPaoqIXY/w7QKlzpQoMomFSVTP7SxctuRAuHBUlYKgkOQRuBU+n+YB4h4e8xAImlITYE5kDTlFGNP9RerSFuXyJ+JcSykpUVpWn8osNSDVgD0ekKTjS5IO/wA41H/CmZLEwkLSBk5qLUASAsK36agXi8+DpEsOsqULvmsP+012+6H5RWgY1LhiZk4qLkv3jyTG7m+FcNNH4Tj+pJfQfqJ3F4zfEPDcxCyEJKk6Gj+6DUkwqYniQyw3AZivaZCRUk6Cug7Q94TwTChXMoz1JAJSk5BfdQu2kRySIlZk5coqLJBPYPHFIIuCO8fUsFOC1ebLSmWsAjIoMFNQOpLEEaKHrFeIwsmcpQWhMmYfaT7KFm9bBKn19k9IW8tegows+Xx0GNbxXwiEJUv2Skl0kFxt9sYSSOCeYWQtJezmvQHvb3bwxSTVgtUVSTKWGW8tX6xzJP8Acm47j3R3E8EmJYgBaCWC0HMg+uh6FjHr/hlAjMoAH81SB1oLdYNw+FnSOZCgpOrFs3f/ADF2QV4vhkyUQFoIcONaekFcKwqVhSVy1PcKGnQg0MajDcYkzQ005VmjmhAI6U02I6QoxCJ0pKiwmS6NMSxS2mbKdoqyIDxvh1QDo5gLs/x2hTNklJZQYw3ncZUkuk5VfqB06dPU3jp4tKnADEIY/rQwL9gGibJoSgQZhuFqUzhQBtT99OsMsJwDMoLkTPMT/TyLHRQJBHcPFGNJRNPmSyHHKVglnDeuu8XZRcODS/1/AxINkIRlTzpsPl2iQNshrpHEUSwVS5mZaUuDLdRD2Zn27UrSFI4uStOWUtCylKBnLrOVLOSWH5SXJF7VMWpmqM5K0oKs4Y6BbDKqhcZbfJ9mGB4EZawtKCNV5i6hmc8tW9wtrvmjFRRotthXD5UxQqObYPa2oFa7e+HSsBLlpedMFhSxHexPqGhYnja1ky5MvIE3Wpg2oruQQfUQvxWBCj+KoTi/s5nSD/bY/wDc8Bv3oc69E4p4uGdIwcta8qnzAHKLg81mrp9ICHDZqcUg4srUFNyoJQF5xZwXUSVJDk6GtHguXiyFJBzABuUMBd6jKXHS1toL8YrKZsmcWWEqIINAc6WBcNlYgH12JENjrSM8m/ZvZPGcPIkiUmagKlgApSpJU7V5QaFtDpS0YTHeJVzzNCJYTkW6CpyssguCqxzEsQAQxF2eJiJxy/hyyla2GeyRQiwpmJNzbKKO5hFiJU2TNypKiTMISR1cuBdqv3Ji4pPoPOHHznMWGZKTSz5W+MF4SUqodwQxrlLbdtWiYaSH/ESpIDsCMt3UwoLEHeA0cUBnrRQAKyvT1YXHSCt0FatIN8gOxU2/5m006xoJHABlSpCkkM/U0/VoXfSM5IxKlHKQkmzk9AAR2DN/qNR4ew5AUFLJR1ppe1gS3ugMml0vG25bQNM4XmDim+tr1ELMfwo5eUFK015aBfQtY6Zve8ajBy0ZixLl7gBwLNBE3AAh7ja/eFptBzipdPmsrGn8zghwxFdXHzbSkHTZwnSZkoBOY5a6pq+2xel6CNRxTgyJjOgOzf1DsYS4fgpk5kglaXcAlmIodGNIuT1a6Z5wdaB5csIASEkJSGT2AgLjKEKkLVZQZiL1UAR7ib0h/isICgPQs/38YzOOw6wWrlJbMLdixhGNtyMMLsTyELlDMguUjYBR1OUkV7VdoKk+Lkk5ZqARqUggjuOnSDcHJ8xRKzlqp1EUYuQzUDHN2bWFnHOEpUtRlqExLUILsb5RuTWmrUar7tN7N6lQ8lzkKQ6GUPd+0U8P4dKKyDLCi1FPlUXo1wKaM1oyOHmLQpgooUk2ejlwaHSNP/MgFKVFJWpGY5RSl301e8DKDroakrK8bJVKPszUpBYEkHrytW41hxhPEMhaAjEylJIAAmodQA6o2vuKwnl+So1zEFLFJUoh30rehDPAmM4c5yoCT1zEH0D1ezdItRVUwW9muxqiEHypiJyGIT+oE2A1BdqDvGOn4JeYkPLqSEFlKBJsX9ou9I9YCWqUrOiYpC7CuYdM2hBBIqNI0MrHpnN54ZQpnlg5B/cLofdyO0CoqD0W5OXTMzsfUAlpiXFQpLlgOYCxb3vC6fipiVMleSmjijXPy9I0XF+DZvxE/iWClp2uCpPXd29Yy5SVTci+WtXHR9Q7UtDY09i23dF3DcSpZKFJ8wK3clNNCLVgnB4TE4deeWMoL/mDN1GavqI1PAMZhk4RKAUoWAFLNnUoApoRWxFNtIpxU+UpJzpzaHKCp2JtUAf3XtAubukhH1X5VRnZyZOJNEDDzn7Sl/BkH4QrxmBMtRQsZVDd3+WsaPFqUMyUeV5TgAlmIaruXJvRqbxZMShCAmaPMlpSFMoh+8tTgtflrBKVDrTEctASjmUpPQKp3D1gjCHECXmW6pf6VgTH7JUX22jQypeACBOTJKkA1UkOR/cHdPugsKliWVS8OJeoVNCgA4u62SHGjKPQ6U5P4ImZ9OKlN/8AXPpLW3/tEgwKJqZ8mvRf7xIn9i7RpcbxrD4NAEqWZiy4TUAaPXQCnwgfhWNnmYZq1halUKH5QPdVVblvnEiQrxSiPu3Q5xWAZIXJAy1cJNASynA7i25OrwinzacxynYqcvcUA2bXaJEhcNht0V8NxyJUzMtyNCQWBzaEAkm+jdYecZQMVhGScxyug2qOZNNNKUNDEiQ1xrYhu2V8GnOEqKCSySApdAxBNAHDsQz0pfSyfgETcZIzFLKEzMySS2QpANTWresSJGdydsYlw9cRwGGwnliQhaFKdioqClGxJJoAXNhQsSKNGHXNmElbWUE2zE0IcqIDPvf69iQ/H9vkA1boJwuKlywrzisLAoBVy1iLjudo0vBuLOkEN92vQxIkFOPskJNDNJzHlZLXA6ECg3rYQfh+IqcJXQWeJEhL6OvQfMALtWB5shg++nfeJEiIpgGIkJIuk3YF6te3rGU414SRM/EDpapGZTa3BNLCob1pHIkH9r0K8U02Lsq0kAoy7EBIJAv0VcXrUxRiJ5VR3atBY1ozfvbq8ciQ1AAmLwyZmYqDKURViVWLnKA7epsfSj+S8tWZRWWBTmSHeoqFWpSl4kSCsiC8M5Blgs6gXUPZoeYvajuOh6GPKJWZ0klKlCgNWVQU3FHrSJEimRFErCF2NDqa23tXSrwdKksyXUxupNDtUve1YkSAcmxvikEYrHTJCklIK8psovRiKuC7wwkiRiFNMkolLZiNFK6F2ep/3SJEilwqR64hw6TLSCAyQchKTmSm9CEktXT1F4XYPwenGFZkgHL7RfLU2oq5JiRIjk0rIoIVYzw9OkBSQspy8xBdNQNGvT3wKeGz0IQpSUlIBWlLi3Z67tHIkGpNpC/FE4NipgmPLyA/mQSed7g9W2tWH3FMWnFSky3I8sHKgMkvoVPRYG43rHYkE+lFuAxQTKlpMhBKUJBJCCSwA3iRIkAWf//Z"/>
          <p:cNvSpPr>
            <a:spLocks noChangeAspect="1" noChangeArrowheads="1"/>
          </p:cNvSpPr>
          <p:nvPr/>
        </p:nvSpPr>
        <p:spPr bwMode="auto">
          <a:xfrm>
            <a:off x="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64" name="AutoShape 16" descr="data:image/jpeg;base64,/9j/4AAQSkZJRgABAQAAAQABAAD/2wCEAAkGBhQSERUUEhMVFBUVGCAaGBgXGB0XGBgdHBgaGBoeGhcaGyYfGhsjHBgYHy8gIycpLCwsGh4xNTAqNSYrLCkBCQoKDgwOGg8PGiwkHyQsLCwsLCwsKSwsLCwsLCwsLCwsLCwsLCwsLCwsLCwsLCwsLCwsLCwsLCwsLCwsLCwsKf/AABEIALgBEgMBIgACEQEDEQH/xAAcAAACAwEBAQEAAAAAAAAAAAAEBQADBgECBwj/xAA+EAABAgQEBAMGBAYBBAMBAAABAhEAAyExBBJBUQUiYXEGE4EykaGxwfAjQlLRBxRicuHxFTOCkrIlNHMI/8QAGQEAAgMBAAAAAAAAAAAAAAAAAgMAAQQF/8QAJhEAAgIDAAIBBAIDAAAAAAAAAAECEQMhMRJBURMyYXEEIoGRwf/aAAwDAQACEQMRAD8AxiksshrV++lYfYZRKR7qdm0hfiMPlU7O/wBDrDjBzU5RRzr06xly7QzE6dCvH4TMhTihePmmIllKik6Fo+wYpAfQvSPmXimWBPUz/RmDV1/yImCXoPKvYneGvAljMQawqhjwWYy/2jS+CDWSZexI0oHd+kVyMPmmLCkkijjUUVFkmaKlXv7/AOvhHvhxeZMfVg+xrGaQ9FfF8EoJSoaGnrQRVgJpyso5ikVPug3iuOBTlJcp0Jt3gPD+ySBvA7cdhLo+wppHmeBraK8KeWkWYl8ulBpCyGE8VLBnkiji21TT3QpkpdQG5h14olcyTu/0hVw9LzUDrG6P2iJdNKMPlDdLwOoEJpv/ALgnEzFFLgMO3X7McUrkaBssS4iUUnMGrcGx7iFykkQ/nynDO8CzMLRt/WDTBaFDw84PlRIWtb8yggdm5m/8oXS5KUlXmAkMcrbmg91/SGawJciUCkknmoLVimUVJQxKUOyluOgYhmPeHHD+EEzWqUBlEHcDToxArCpONShTstycxzBqAFgPVjGi8JYgzEFalMcxBPxttaFZHJK0KipOS+B2gWarfX16Q3wqYEwcoUp6/R/jDSUPh6RlbOglRRiJZJuwBgQqOkMMQoaO3WBkdQ+3+YuyMpWrdzrCjHkGjMD1reHE9XZtfSkI8dPYuHH0p/mK9koQ+IZ+QLSk0+u3WMi8NfEUweYACSwq5diSfizE94UxugqRml0jxHiRIME+wf8A8+eHs86dilWljIjuan4NC3+OXiTzsUJKTSV7Xcxsv4GTP/i5uT2hMV8g0fF/FwX/ADs/zfbzkn6fCER3kb+CCsKjseRHYeQ+rcVlMqlvs3+EcROVmTZmFvj2q8G8YLKLmxp03hUkG50PuvtGS7iNaqQwnodn9AzxhPGWEUJjkWZz3sPveN6C7U/y338IzXi/B5kE9HFdunYNAYnUhk1aMDBGBmMsVaB49IUxeNxmNthJYKVOogtQirlwEuNjWo3j3g/+oohVP9wFgFZpYKSxF+uof3wXhRzqOzfUxmkPiXr4fnqwd7lq6QLi5RlyikvTUQXi5pG2+t7vAOOmKWk5i5ysPntaKjst6HPD10HWDlpcGE3hqcVSU5r1HuURGgI5YTLUmWtoxHi6SMoI0P0MZvCKZaSN41fi4fhnoR8/8xksOplJPWNmP7RMujo8RmZhmCaumlTRjUdiB6Rbi8UMgAHc9YaKw6VpCmDj4HX3ws4wVJGhozClB/uJashRw5bqIqoO3xg44eoLM3x+7wBh5RTlNg2g+6watYmJygkEG/0Zw49YtkRBwgzcxLlI2Z484ziBSWSyWGXMosw6C5jxNwKlJUAUuhLsAxYnmapct9YVTcEkJBcg6666elYrxvolxbbv/Q1wvCpk7KpJBDEFahykEkHraNfwLhvlyggkGpZSaCvSEXDpi5pSByy0kZQmgKWt77xrMNKpT9m1jNKTbpl4bcnfoLwUqDWbpFGHGxf7+MF0bU9h9P8AcLNqBp6h8IDz1f4QXPSN/h9IEraz36xSIymeHTR32EZ7iKtVW1pt926xoJ00PUU2jJ+IuKIS4y+gLP07UrB41cipOkYyfMKlEkuSSXjxHqYoEkgMHoNo8xvMpIkSJEIfU/4G+ICibNwxLCYMye4ofg0Z7+K3C1SscpRc+YHftT9oTeDuI+RjZEwqygLDnoaH5x9K/jdgkrly5qGOU1I2P2ITzJ+yj4+I7EAiQ4s+1cQwSi+3+jC3yikH7t9mNdPCQhQO2vbrGdxqUhDO6idbdTT7vGCD0aMqplWEBykEW3uPusCcQlZkWdq/u/3pBelrUO/28WzUhQZIYJOzuLuTr2gXphJ2j4/jsMUTFJIZj/kfBoHjU+LsFkUFsC4KT3uk9aO3bvGWjfF2rMzVM0HA8RQC23X/ABpDaQHK76W7P9YzfD6BzVOpBqk6OGt1tDnBTuZRH9PawsfdcQE0MhwNmKIJJcgswrSKETSVMK/6ghqH60++kDIUxVW490AgmNuDy2QNi7e+HSVUq0J8CpkpHy63hszp9Izz6EuGZ8Xo/BV6fMRjcEl5ie4jYeKn8lXp8xGa4TwqbMUFIlqUAbgP7tz2jXi+0RPpsJMkBDtc+jQr43h3SW2h4nhq8uaYrIlLBmzvVvylki9z6GPc3gUxVgmhFzcb/wCIC6dkeSFdMzhCvEcsqWSyeYt7L/CL5+E8iaEVcpDvUuRWHGAw/kE+StKpeYlRyzHG6XShixGrRRxeUqaszUpcABNGd/f84u9/gpZItdF2NcEKTRY12aoDdwIAxKQoBSRyqooWynp/Qbja0GzcJMKXKVNuQRWradKdo4pDISlIdZUAoNylJfMD0FPg0FdASmkx34dYICEl/wApbpX9vhGlw6GT3saRk/CuEPmzJgJKCBkNrkhyNwwD6uN42UuXy/MRlkqbG4YeNv5LsKmDMpAgOQkgQSubSBZpQJiV1gCZNb1+6fCCp6joH26QpxS2Z2I90UQC4pxHLmJNnPp+8fPuJ40zZhVpYdh6CNJ4nxbILMM1L6emsZCNeGNKxGR7okSJEh4okSJEiEJH3rBCXi+Cy1zreWQo6ukMY+Cx9q/hwozeCzUH8q1geof6wnLxMpnxpV6W0iR2bLyqI2Le6JDy7P0FNDFzarfP31hNiMOCSGZ/renpGpx2DDOk5iUuemhELcVhwHU4fTe5+gPvjlxdM2zVoRS8MLJNSav2Ll/j69IsXLKWzVq33vX5wZIAXMU40pQ3c/OBeKzgkk07NXX/ADBPboXHSEPiLhYmS1J/UHBuXSCRX3e+Pl5EfYsWQQFVe/79I+YeI8LknqayuYet/i8aMEvQvIvZTwknMb+9n6U721jVoQEEhSMpUXLWbQt+WiT0cRlOFYjKpv1ECNQlQnhMsEkpUMxs+VKrVfpoIPJdkjVFyJfKyi4FAttbV0u/aAsS6Us1ddfu0GSOFKICFFacyipCjQ5gGUNyggVNWZ94aS/D+bLnWXaoTQlL3JUKBqPqwpcwvyUesGWSKB+EJ/DT93MOZGEmEUDd6MN6m20FYXAoQiUgMliVBRJOZIYczMCzgtU/GOjEJUEkTAFkEhmzKAVVQKgVHSnoGhMmm7ES/kSr+otRgJU2YxCihKhdOZKxqQSBV20bYmsG43CAIuiUnzAQmWS5JIyhTACnWwNBUxZiMQUqmE4gzZSCCE3QkhHMBVgzs4iuRjszoMtRcguqtxvYNbpE8/gS5uwufxIyxJSMks58zJQMxDsTmqoGhL6CBp3EwvzVWILhUwEpKhShAJP7mPOC40oLlrTKMsSTkYB0qCksSpwxep2a76+sJjZuSbnL1LAAITqqwAyg25WvFc6W0ktssw0lC5uYqQczNlCRloc1Egd3giRgpRlrSmUAnM2ZQfM5f2Mtu+/SPC0yVURQpqmYWPMwcDKNa1FtorlylpQFiZmUKB1AeZ/SR7ObQP0eBTF/5B8XwmVkYy8gc0chKlM/s2FrRn+IcOUVA+V5P4ZIyHOkJ/UoE+0L6ahqQ+xGGmLzKJYofKZeYTK1I/QW2y1g7ByF+UUnLy2JGVw78zBgeoG9IZbv5Jdfkz/hfDlMpLnMXIzDmFLVHRvhGnlgN1hBipUmXPKmMtSB+JKYnMnLmSpGV0k0o1CHtBmExK0LCT+Ik8x/UgKLp9MpHte/SJLbs2YsyWmOcPUVp1jxMiYWeFjMkuLU0OrjeOzUONG+/wBoBmxCnGKrWEuOmuWb3bQ4xh6n098IJ6qqO3792rFxRGY/xFiCqaRomkKotxMzMoncxVHQSpUZW7ZIkSJFlEiR1o5EISPq/wDBHjJPn4VR5VJzpHWyvpHyiNh/CbEZeKSQ7Z3T3cUHwgMiuLIaHHeDEmas5LrV8zEj6jP4Ccyqi5+cSM/1QaPc9KCCQkBw12ZjX31PpCbFoNT1YGnX427PDLGYpKQAVVNK3brSFIxFaAkEPV6PUdj+0ZFo6NCiasggi4pt/ukV4gZsyjXp1uPSkMschwCQxPyav33hUlQdjWo+tT0r8Ib0U1RQAairDW7bfCMf4w4Y8sLF0H1yk761aNkXSaX62b/R+ED4/B+byj8zuW3B+X0i4S8WBLh8v4TwqbiJolyU5ll+gAAcknQR9S8OeDJeHRzqE2aS5Z8qS2j9jzG9mi7hnBBg8MBKSQtQckh5iyCxZKXLNZNQOtSWIwrgEMkBLFhUlhVtWFKiLzZm9LhzcmV8QLiFISCtCStQSQhQ5ku5cZXJFWsCXudIqTOXmSlTpzsogOKC7Zhdinm7QcJaso8tWQKZKyoBLCzuWAIilKUoWfLz5UBk1ABVVwWAqX2hHkAno9rWKMARmABmFr0oQfusLZHD0lI8xLZVKOdKm1al1AMl2LU2hnMlrXLQpZCVghQZl5SDYtT4axybiAhJClJGdIarpYHNcgEEi4F4qL9IuPNFKMCR5yEKlpCkZql3USlRDEXejNaukHSMcvzErIBIls5Lpo7OKOz2pFaMOgrUqWSEqUCC5YgJqalxp0i+Z5WcEJmL/Dy5KJC1EstQWVUFno5paI9sJbdIBwgV5KRlSpXmuSlISFBRAcgMaJo3TURMeQVeXJWkTTuwS1QXcblvfB8mQE5coKkIAUq5BpTMQPmYplYNCyZiEnMoDLmqCM1Kg8u7i40gvdk03chZLSkTfLSjKlCKkOACRcAmrkFjF84lCStKvZACUsC5NCSWL2+fSCpmDJlBBBWBRJBGYgtd7AlyS4N/Sogy1BMwoTLZko1BFBU0aJa9g3G7LMXjUCTlUSmc2diBygAkJqOdRU1AaMe0eZM9aJiZU5MxZLFRy0D1bNb1/eDP+OdWZCRMmlGYOygkD8zigqRbtvAaJaJqilS0zJm6TzEu5dNtgK7AQdxSqi24pVRbgZoWsFSEMFBCVqoGOjfHu9YG45wKWysnKlQDKQk5FpfNlcVSQRbVoIxILGWWYWCixcFyzWHtPvm0jkuZnkrShRKJiudRJIC6FxoCDqNCYbCcelxklwUywrC5glJU5Ci5ASQQxYszubPrDPDY1M1BKXChRSVBlD0+sKeMTZvkkgJLFJ3Km9oEDQ1rS8IsXxSZLmmZI5pJ9lJrlLAlJaqP7aA+6LcPLhpxZWv0aLHIMZ7jMzLLV0qWoTSwb7vBmC4uJyHcJWBzJJ13ANSPvus48WkLJeo+doCCalTNcmmrRhiY5EiRvMxI6BHIIwMt1j62iELeISPLCUatmJ3e31gKLsXPzrKt7dBpFMQpEhv4SxGTHYZW01PxLfWFEF8IP48r/wDRP/sIp8LP0zNlnMe+5iQWMCP1RIw6IIhw4AZlHMb2t3sdN4HxCBUildPqdRzQwWktSzX6s3yJvFU6U1yN/iffcQk3iyesFO7gh9jmP7j3QqxE0JUzNQj/AHV7CD1TkhhW7FzX2iDXZ3gHHSC4OmvVqQxIXIqXKIS9NzfdqtbT7EX4aQvIRLyiYUApUoE5UkkDKA7kgEtZmvA+YKyilSC503J+esE4gKmqTmJAzqyAKbK7gAgvQOQLaaNAyfiZszdUjsvElSApZmqUAxQ2SzXF7iltIuwSAoBSSFPrVz8TqDFCeEk51nM7MFFwinPQtvf+2DMNghKCTmyJSQOhFWAFKOCPX1jNPJGrMSxSk9ItwqQyjlIZzzaWcjd/3gXhyyZTqWoVJBAKUgGrDNrUiCMR4hlBWRyoLYBTBQSDoQSFXF31Zo8YxQJSMrSzyp5soBNi+gHVrxUW366XLH46PacSl6FPwJ2+lYHnTAJiStCSQXPMCFJNCQANARvWA8NKGcoyqZKQBkqhQseYuXdnBu8X4hCkg5QokioJy5mNEgGkMqmBFUy9OEZCEg8hJSDQZ2KnpoBXYMIF8ry1BcwZxL9lTOcpp3YP/uPY4TMlqfnUCkeWKBC3DqEtqlQLOG32oUMUJY/6ZWtaSlHMAE2rUtfSD3YTjTPPnGXJCUnKFFgU0ypAYEsXpSxjhnklKAFBxSlg+7+6LMPikpKUKqVJPoqgDHcFqR58vlzTCtawXIQwpYZUsXFREA705KxoKT5akMjlYpJUC7OA4cfUGAl4R1CmZRJKio1GnKK6FvSCkuFoCZRoHJcDIDcBW/7QRNwRMwkKIBLgOAlI3KmDB3PaKYAEtK0eYVB05QhCU3IzJUT6qSOtIDn4ROcqKUSgEpzEEkkpAFSdKXFOggqVMUifNllapiQoKdIooAnMhKi5qzON3ivF8OWpaySUJWrOE0AQNEF7nT3nWGtutjXftizEyeZM1KVAAAHMog0fmINAosajYHWDJUhMwJVh15JYSQcjhRPs33u5iSpxKnKigAkEkZhMGVlJZXKpNWLx4ws4E/hEO7KUagAXGXegEWpfBGwbCqWFqlBeYs6ioPTrqouQL+6FXEMMqVME+hzH8RABYAJyAp7gA1sWuDDjG4AqXyPLUv8AM9aEE9yweC8VLCgc6X0B3pqPhFqe7KUqFOL8LSlHzJMwJIsFHLmBFGLUB/ahtGF4txVS0ZFhi/vZx7o3MoKCJgCqgBSUEkiilKLagEECEXHOGBaloTlQQpjnarB/MSbgMWLaMTQOG4572OxSaVNmLiRbPw5QWIPQ7jcdIqjWPPUtLkRpEcMCcH5oHOQSTsC4+RhHg8OVPlqo8oHeHGJxCkYIylEF1gBr7kEbBoGQLM7EiRIIIkMOASs2KkClZqL29oQvj0hZBBBYioI02iMh+uPLO8SMjwfjqF4eSpV1S0E3uUgmOxz/ABZC+aWNbCp2+6an5QDjZSmUrMEjQD5V+u/v9Yhbl2rtXoLN8rVgWdPKxYqLNYF2zXGzbbwCNzMVieIrzVWQcyiWY5n09/1hth8aZqQDYev6XtpT4aQHjZAC6AByX1d3raz/ACi/BFgAG2fUhn9KEiNjSaMSbTC8MWUE2rWvTT/yakOuHSgEnk3qQS4YsBWltevqinpZjr2Ab3dSY1mERUJmEFBD6A1Gzv009YzzxqSD8t0ZvH+K50laE+QV5wOZI5RzEML1ykl3aie8McXJXMIUwSEjagzBtSzgCl6klksI0mJ4cgpFAdG9d60jxhcEEJozAEBqEixYumtKhyXBrqVzUElSIrMTiuDl3DOoNl3DUatR2FOt4Z8IllUkBRcVFSDYs4NLWtpD2dgQSUHMFEEgElJP9SVKdJFQ4LEfGBsPw7In2hXsSXDh63ehLfl1jPOa4Dkh5IV4kKGVIJTVrXTfmKave4NWcxVNw5YhaTUt1tXMGoNHpXvBM9bg2ylZooEl2GjBOlxWlrRyaluZmKTTmIBYVG4oe1gSHgkjI4tA2EwKubJM5SktzHMkuHIJZiWekGrwZSpyQpKTmSaPRjv0qDa0A4rEZQo5PMJDApLKrR3AUkAXdtGj1J4gEpDIKiwDuXHV0s7sRYPWDpvYT2rD5CSqs0ElnoQAkv21FS2u8WTAENluqg5gBW7nrbraLkgqRmyFIJZL20cPv06iKpmAUVJSpyZaDqAA4cmlLsW/pEB0X4e2eJi3BAKBMRUIUoJC2qrK9yPi3rAmKxWYVAc3B9nTTZ3iucgq/EScwTR9yzs36m2p1EBz+PLTzIlBU1wwUAzdQaUDjS+jQdbA8OBuNR5gSpwFpqQkZQauPcwgHiIlz5flyJ6v5vOAZdQCDSha9i7x6x6lq/FCkjNeWgEZS13JtqAIS8qFBRSELWXduYsHvpQPFx09hR097LpmdLyyPZGVQNXIAqPXXvHOHEqSlIBJBGvdzXQVLx7nYlJDqLf1E+5yfnFhlmXzJDlaQRs3Q+8mKTJYSmSiaSlRcgsa639LAwHOxa/LUyhnSspZVjVx2p9Y84iaOgq9Dru+8AYiYnMpQZQIy9Q7pWQTc6epi41xAxVs98QBQvEFLqSmWkoFCXzAE5r/AJVEjUHSF/FpaZjoWpMuYzqSSHSW3LVBIdtN4KkhSEpAIIEtlO9VC3pU9gIE4th0zQpwMzqL0BzFIArrqYdGr/6PVWeMZgpcyWgzVlORPOgVU4zDkoWcsrlGViH6ZedwWYBmSCpD0UNXLAd+kN/D6VSphQtJCVEV/SXYE9Gc+6NbO4XJUgpVLJCJoCyhRSDQKIJCSARfUs8N83CVDIqtHzjBIUJkvKwVmetA7tX3NBHiCYfMa2pTsT1jTY7wwhQWtM/mcKS6QzEByVA33DCwMZzjnAZ8pSlTAVAFs9wab9t4dGalwJoTxI60RV4YWeky3BO0eVJYwTh5JIAoxL6dY4coNs2+g0/yIhD7BwLhq/5WRyq/6SNP6BEhBgPGs5EqWkLLJQkX2AEdjPTIbhTan7N/vt6izpSnppUaNTerhie4DxbmLX/3pQenu7RaSE8xFKB7XvbtTeMqRubEuLwRZRU1tRQXAIbVwKfSBJACBcJO5D0c+m1v3hlPxTkhTm5oaP6DbTWFk+alYACGL3flbYBn3JL7aRpTMrjZfLmZlU3s4LjaD52IUZYIOVSbKqxDUDszilNoSyJhlnYgalq19139IPVhwuWTMSKh+Yg5mNsh01ctahhc0Elf7OeGv4oymacakjtcn77wxV/EbDKUwmBLih00FRYg3YjSMZP8NyA6cgQDYmvQM41rUbCMZxnhhkTGdwXY7gGCWGEmU5M+tTfE0oqOWaA5sFFgbEpq6DU0FL0i1HioFISwVVgQo0JFyklknoaR8Q8w7xbLxq01C1C2u1oj/ixYPmz7QnibknMS1LsxGhd+nuj355tmYE1JLJD3J0LU3j5FwziRzKTMnTkBdzLP5rAqDhxvV402J8OY2WPNlT0zgQAwIIYVoC6W6g7xX0K9gtWbQFTgpSEkGpFNGF3JBpfeD5C0rJKhLlKVUhJZO4Z7e+Pn0vjU+SgfzEmaiWzBUtlIO4Ul2p/cCI0/h3xAjEN5PMsDmCmqBahpv7yK0gZQcUKaZokYZSl5kra57toK1MGZV5Vtzj8xylLP3FPkfSBcAoZSRRSqgUUc1vaGhbWtgawFxLEZQFOpA1Io5oyTXUuR2PpmqyJBuICGCEAJQkFTkkkr1qB+Z/Roy3EZDkqsrp0t87QTPnqm5QlaTlGZiWUS24DUG8BTJ5LFbdibiovpV+7e8d2BKLB8NxRaOVYd7hso6bx2etKyCakaemX6wHNnKUXloKwtZShCHKiQAVEJbmFdHsYqkzCBR0lyDmqXFxXXpaH+DqwXGi3EJTMLTQQAaJeh2dvlHpM9YChyklsmyA9lVD60G8cyPXXfU/tA2MCgyZdZqyBLSA7qcOCDZg7k0i4py0RW9IunyVzECZmly5UqYBNKlMrRTIT+alx1A3jmLyfzEsq/Dw01BKCVZjMNPZpqSk1TUFRF45iJAGIVJy+byjzQoPKkAMVzBk01d3qdSYVS8UtRKkq8ybhXUiY4TJCEswSmnNUneg2hsYKhygkqKkcQmJkmdNKQUzPL8pmUTlUSVPUBJYNrXaK8XjlIVknpUFJJUttErQMgIGoJTrHVKT5alBj/ADNFz5gIEuYD5ikoYPUtWOT1pInspTeVL8xUyq1zErTmCQTSp9yRDlFfAVIFDTcqUrqSjUJ5vLJVsGz5R00jWyUqOHLzELJnJUU1Q5CWICgrqYxnE8CErUUAhlK5dvxFAB+iQLRYnjIKgFpShKDRCAQ9ahwdHJ/xElBuqDVG5xeKSZ60rQxTMClaAuPLIzpBDOlwDqCYGxRUMxd0GhSQSqovlZ70apEZdPHJwSwVmMxRUsKGwo/fmpHZ/iAKVTMlISKVOYgJa9iVAkkbQtY2ime+NYCUolcsiWovyMyXBqLcpG3SEsrhqiop/MNBX1faGOLxcqeSVJ8uYpQOYVoRrbWsLU4kpo7EVSXt2OxjRG6KOnDEcou+guNG90Drml+1ngr/AJIhYWAxcE9aN6RyXzFyCCSS7DXvpBEDZcxBAJmEEjY/vEiqXPSw5TbpEgaIfXZeJDm521Ud+UX/ANwNOxpUo2FXAYdL303O20UIW3shjo1zo30j0cMUKCVAgs+Us4FWLdTvvGRKjU3Z2YoEuRUkt/kf4f4QXJwY8ugqNBRzuQNT2izgmERmBXXvY9/hDDi8+WgBOVnF99ab6Xim90WlSsyyljMXfW+96CtG+7QfKkjKGoO5JLVroAesV/ywXyh8wFq13INonECqVKBYigLiruwPe7U+NYYxa0D8SJHVjpUe/wCDQv4nwYYqWQoBKhUKfMx01qGvDcYiWU5hMWSQ7EXNqqozbt8TQfDuTmCBMNSwzENbNyqBofsxS0CfMeK8OMteUpIOwqDo6TqDHMRwWcgsqWQdrtQGvvHvj6bjUIQUFQJUOZykEJJFQggl++3pAWKxQUsy5QK1qYJy/m0s5PYPpD1NsWzByeDHKorzoZqeWS7kAVcVc2jReEsVOkulL+VmdSZicrm3IxKkksA4BFnEX4XxCuWky1gsS1iFJpzBqcrJs2h3gTi/Ey6TLUDmICddQ2sU7emgo1023C+JyZ6glJKJhBKpdlsOwyrDbP2pHjiHgVEuYJ8lXlqd+UMk1q6bNowaMxJ8JGflmrUtHN+HbMU5lMX/AFE2swDxusEmZ5fk4ialSwkFJ9kkNlZW63TU6gvvC+asPT6ehiwt0BIFnSKNS6Pf2NjURfi58pacilFRcEgF8wbfux7a74vEcQmSMSlCgQpmSWzCYkaAaKb47x0YxDmYlXlzErdn6khg1agdPfCZQ2Z2qG6+FBxkWZZALl3SS1kkAGv11hXi5eVRlrT7OosTcUuo99o5iuNgITQs5JNQA1KOxFxAWI4qlRTlLhg5JdnJoR+qj+sLUX8Aj3zTISMhUk5B7PtsXcMzAHu5vaF3E+GhErkBzZgtM1S0rZTMsKOUUJIJdwGLVJBG4nxpICXKTQUFPSoFYVcR46aISobaML/bweLzI/wNcHi8P5s7O61ISkpXJDy0qbYnMxOgSNbQj4pwiaZIxi1p/EWwCS5s7ljyjQC9vUCfxJCH8sOo0JsDuTvWF388vNnzF3f1FnFj6xrhGgkGThPk3K0eYkKuUlSS7Eh3INbxQeLL8tMosUIVnCSAzm7sAS9rwdI8VL88T56Ez1gMCqjFmB5QxI6iKZc3DlEsKzBRmPNU1kUYIre+l4P9oI5P44V5ipIqoKQkURLLucqLV91TTbk7iwUpRUkqCpvmKBNTQgBx3NukDzZcpgUqLkEtduZkiw/LUmBVXpaLpEDpnEsyWIehqbuSkqL1ckpNdjAKjWgaORIsh7lTikuLx2Yp2bQNFcSIQ68RSnjkSIQkGJxRMtiHblB2dzeA49JWQ7FniELhJ6/P9okVhUdiEPtPgzDGcoLXz5A5SB7RpR/yJCi5UaUa5AhWVA4vE5lMpeIyFZFAyUg2FEB6bZtbw78KcZmhQkJErIhsxKSJi8zKUQQWYOdDavtRnMViBMxC1JZsj0IuZhKSRo8tSb1oLNGNbs0cY3kYnKABWgev+a1+scn8QUujBupLfKrO0VScOWYnW4tW9fSOqQiyqfE0+VfnAqg3fs7/AM1lQpIBDh3DGgDsW1/aD8BMyoLhQC7LeihdgsBvzCgt6Qol8OM1SvLdRupNy2nMWAs1SPpBow4w0krnjIWDys+YXzBS8zsapcCnKHeGNoXuy4yQVE5Qc+rfEk/d4Fmz5MoZlEPmZKLkEVAyi9QC3R4pVxHEYkgYeUuYR+miE3ActlBJLNfpHD4exEuZ500ITMCGJWUhThVCLkGqU9WfWg1YWlpA/FMYubLOZLZ1UJpyhjbTfoIX4nhCkXSxatXLsFOQKihAawbQuIvVjJmarAo/KCHTUG2hoKGPasSteZanUpRLqN1Ely5vcw+KpUJyK3Ylmyiqpc9S56Hq9Y9SJGHK0pShImBQWAo+0avmKrp1yhg4ajwbMkumoAbaFuJ4YJl0k7kFsvXWCYtJrRppfiJKSBMbMnQpKWD0v0IJrUamDJXFRNUZgmHMAGSFEs3NRjQCnoTGRliegZJuachIopIdaEgu5DF0jXaCcOBkSJYCiokggAANqVgB2Gl3LUhLgh1s0GM4nKmoy4lJAJATMoyaOC49jKaPaoqIXY/w7QKlzpQoMomFSVTP7SxctuRAuHBUlYKgkOQRuBU+n+YB4h4e8xAImlITYE5kDTlFGNP9RerSFuXyJ+JcSykpUVpWn8osNSDVgD0ekKTjS5IO/wA41H/CmZLEwkLSBk5qLUASAsK36agXi8+DpEsOsqULvmsP+012+6H5RWgY1LhiZk4qLkv3jyTG7m+FcNNH4Tj+pJfQfqJ3F4zfEPDcxCyEJKk6Gj+6DUkwqYniQyw3AZivaZCRUk6Cug7Q94TwTChXMoz1JAJSk5BfdQu2kRySIlZk5coqLJBPYPHFIIuCO8fUsFOC1ebLSmWsAjIoMFNQOpLEEaKHrFeIwsmcpQWhMmYfaT7KFm9bBKn19k9IW8tegows+Xx0GNbxXwiEJUv2Skl0kFxt9sYSSOCeYWQtJezmvQHvb3bwxSTVgtUVSTKWGW8tX6xzJP8Acm47j3R3E8EmJYgBaCWC0HMg+uh6FjHr/hlAjMoAH81SB1oLdYNw+FnSOZCgpOrFs3f/ADF2QV4vhkyUQFoIcONaekFcKwqVhSVy1PcKGnQg0MajDcYkzQ005VmjmhAI6U02I6QoxCJ0pKiwmS6NMSxS2mbKdoqyIDxvh1QDo5gLs/x2hTNklJZQYw3ncZUkuk5VfqB06dPU3jp4tKnADEIY/rQwL9gGibJoSgQZhuFqUzhQBtT99OsMsJwDMoLkTPMT/TyLHRQJBHcPFGNJRNPmSyHHKVglnDeuu8XZRcODS/1/AxINkIRlTzpsPl2iQNshrpHEUSwVS5mZaUuDLdRD2Zn27UrSFI4uStOWUtCylKBnLrOVLOSWH5SXJF7VMWpmqM5K0oKs4Y6BbDKqhcZbfJ9mGB4EZawtKCNV5i6hmc8tW9wtrvmjFRRotthXD5UxQqObYPa2oFa7e+HSsBLlpedMFhSxHexPqGhYnja1ky5MvIE3Wpg2oruQQfUQvxWBCj+KoTi/s5nSD/bY/wDc8Bv3oc69E4p4uGdIwcta8qnzAHKLg81mrp9ICHDZqcUg4srUFNyoJQF5xZwXUSVJDk6GtHguXiyFJBzABuUMBd6jKXHS1toL8YrKZsmcWWEqIINAc6WBcNlYgH12JENjrSM8m/ZvZPGcPIkiUmagKlgApSpJU7V5QaFtDpS0YTHeJVzzNCJYTkW6CpyssguCqxzEsQAQxF2eJiJxy/hyyla2GeyRQiwpmJNzbKKO5hFiJU2TNypKiTMISR1cuBdqv3Ji4pPoPOHHznMWGZKTSz5W+MF4SUqodwQxrlLbdtWiYaSH/ESpIDsCMt3UwoLEHeA0cUBnrRQAKyvT1YXHSCt0FatIN8gOxU2/5m006xoJHABlSpCkkM/U0/VoXfSM5IxKlHKQkmzk9AAR2DN/qNR4ew5AUFLJR1ppe1gS3ugMml0vG25bQNM4XmDim+tr1ELMfwo5eUFK015aBfQtY6Zve8ajBy0ZixLl7gBwLNBE3AAh7ja/eFptBzipdPmsrGn8zghwxFdXHzbSkHTZwnSZkoBOY5a6pq+2xel6CNRxTgyJjOgOzf1DsYS4fgpk5kglaXcAlmIodGNIuT1a6Z5wdaB5csIASEkJSGT2AgLjKEKkLVZQZiL1UAR7ib0h/isICgPQs/38YzOOw6wWrlJbMLdixhGNtyMMLsTyELlDMguUjYBR1OUkV7VdoKk+Lkk5ZqARqUggjuOnSDcHJ8xRKzlqp1EUYuQzUDHN2bWFnHOEpUtRlqExLUILsb5RuTWmrUar7tN7N6lQ8lzkKQ6GUPd+0U8P4dKKyDLCi1FPlUXo1wKaM1oyOHmLQpgooUk2ejlwaHSNP/MgFKVFJWpGY5RSl301e8DKDroakrK8bJVKPszUpBYEkHrytW41hxhPEMhaAjEylJIAAmodQA6o2vuKwnl+So1zEFLFJUoh30rehDPAmM4c5yoCT1zEH0D1ezdItRVUwW9muxqiEHypiJyGIT+oE2A1BdqDvGOn4JeYkPLqSEFlKBJsX9ou9I9YCWqUrOiYpC7CuYdM2hBBIqNI0MrHpnN54ZQpnlg5B/cLofdyO0CoqD0W5OXTMzsfUAlpiXFQpLlgOYCxb3vC6fipiVMleSmjijXPy9I0XF+DZvxE/iWClp2uCpPXd29Yy5SVTci+WtXHR9Q7UtDY09i23dF3DcSpZKFJ8wK3clNNCLVgnB4TE4deeWMoL/mDN1GavqI1PAMZhk4RKAUoWAFLNnUoApoRWxFNtIpxU+UpJzpzaHKCp2JtUAf3XtAubukhH1X5VRnZyZOJNEDDzn7Sl/BkH4QrxmBMtRQsZVDd3+WsaPFqUMyUeV5TgAlmIaruXJvRqbxZMShCAmaPMlpSFMoh+8tTgtflrBKVDrTEctASjmUpPQKp3D1gjCHECXmW6pf6VgTH7JUX22jQypeACBOTJKkA1UkOR/cHdPugsKliWVS8OJeoVNCgA4u62SHGjKPQ6U5P4ImZ9OKlN/8AXPpLW3/tEgwKJqZ8mvRf7xIn9i7RpcbxrD4NAEqWZiy4TUAaPXQCnwgfhWNnmYZq1halUKH5QPdVVblvnEiQrxSiPu3Q5xWAZIXJAy1cJNASynA7i25OrwinzacxynYqcvcUA2bXaJEhcNht0V8NxyJUzMtyNCQWBzaEAkm+jdYecZQMVhGScxyug2qOZNNNKUNDEiQ1xrYhu2V8GnOEqKCSySApdAxBNAHDsQz0pfSyfgETcZIzFLKEzMySS2QpANTWresSJGdydsYlw9cRwGGwnliQhaFKdioqClGxJJoAXNhQsSKNGHXNmElbWUE2zE0IcqIDPvf69iQ/H9vkA1boJwuKlywrzisLAoBVy1iLjudo0vBuLOkEN92vQxIkFOPskJNDNJzHlZLXA6ECg3rYQfh+IqcJXQWeJEhL6OvQfMALtWB5shg++nfeJEiIpgGIkJIuk3YF6te3rGU414SRM/EDpapGZTa3BNLCob1pHIkH9r0K8U02Lsq0kAoy7EBIJAv0VcXrUxRiJ5VR3atBY1ozfvbq8ciQ1AAmLwyZmYqDKURViVWLnKA7epsfSj+S8tWZRWWBTmSHeoqFWpSl4kSCsiC8M5Blgs6gXUPZoeYvajuOh6GPKJWZ0klKlCgNWVQU3FHrSJEimRFErCF2NDqa23tXSrwdKksyXUxupNDtUve1YkSAcmxvikEYrHTJCklIK8psovRiKuC7wwkiRiFNMkolLZiNFK6F2ep/3SJEilwqR64hw6TLSCAyQchKTmSm9CEktXT1F4XYPwenGFZkgHL7RfLU2oq5JiRIjk0rIoIVYzw9OkBSQspy8xBdNQNGvT3wKeGz0IQpSUlIBWlLi3Z67tHIkGpNpC/FE4NipgmPLyA/mQSed7g9W2tWH3FMWnFSky3I8sHKgMkvoVPRYG43rHYkE+lFuAxQTKlpMhBKUJBJCCSwA3iRIkAWf//Z"/>
          <p:cNvSpPr>
            <a:spLocks noChangeAspect="1" noChangeArrowheads="1"/>
          </p:cNvSpPr>
          <p:nvPr/>
        </p:nvSpPr>
        <p:spPr bwMode="auto">
          <a:xfrm>
            <a:off x="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66" name="Picture 18" descr="https://encrypted-tbn0.gstatic.com/images?q=tbn:ANd9GcSdfyizeZDYCUzmfSvMgkTsMYlmLd2KbIe-wjfKNPvdM6jtycnC2w"/>
          <p:cNvPicPr>
            <a:picLocks noChangeAspect="1" noChangeArrowheads="1"/>
          </p:cNvPicPr>
          <p:nvPr/>
        </p:nvPicPr>
        <p:blipFill>
          <a:blip r:embed="rId4" cstate="print"/>
          <a:srcRect/>
          <a:stretch>
            <a:fillRect/>
          </a:stretch>
        </p:blipFill>
        <p:spPr bwMode="auto">
          <a:xfrm>
            <a:off x="5000628" y="4286256"/>
            <a:ext cx="4143372" cy="2571744"/>
          </a:xfrm>
          <a:prstGeom prst="rect">
            <a:avLst/>
          </a:prstGeom>
          <a:noFill/>
        </p:spPr>
      </p:pic>
    </p:spTree>
    <p:extLst>
      <p:ext uri="{BB962C8B-B14F-4D97-AF65-F5344CB8AC3E}">
        <p14:creationId xmlns:p14="http://schemas.microsoft.com/office/powerpoint/2010/main" val="2467095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39" t="29348" r="22796" b="18298"/>
          <a:stretch/>
        </p:blipFill>
        <p:spPr bwMode="auto">
          <a:xfrm>
            <a:off x="3670852" y="1175351"/>
            <a:ext cx="5473148" cy="382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278" y="188640"/>
            <a:ext cx="3960674" cy="4752527"/>
          </a:xfrm>
        </p:spPr>
        <p:txBody>
          <a:bodyPr>
            <a:normAutofit/>
          </a:bodyPr>
          <a:lstStyle/>
          <a:p>
            <a:pPr marL="0" indent="0">
              <a:spcAft>
                <a:spcPts val="1200"/>
              </a:spcAft>
              <a:buNone/>
            </a:pPr>
            <a:r>
              <a:rPr lang="en-GB" b="1" dirty="0"/>
              <a:t>Yeast</a:t>
            </a:r>
            <a:r>
              <a:rPr lang="en-GB" dirty="0"/>
              <a:t> is a single-celled </a:t>
            </a:r>
            <a:r>
              <a:rPr lang="en-GB" dirty="0" smtClean="0"/>
              <a:t>organism, similar to bacteria, containing: </a:t>
            </a:r>
          </a:p>
          <a:p>
            <a:r>
              <a:rPr lang="en-GB" dirty="0" smtClean="0">
                <a:solidFill>
                  <a:srgbClr val="7030A0"/>
                </a:solidFill>
              </a:rPr>
              <a:t>Cytoplasm</a:t>
            </a:r>
          </a:p>
          <a:p>
            <a:r>
              <a:rPr lang="en-GB" dirty="0" smtClean="0">
                <a:solidFill>
                  <a:srgbClr val="7030A0"/>
                </a:solidFill>
              </a:rPr>
              <a:t>Cell membrane </a:t>
            </a:r>
          </a:p>
          <a:p>
            <a:pPr>
              <a:spcAft>
                <a:spcPts val="1200"/>
              </a:spcAft>
            </a:pPr>
            <a:r>
              <a:rPr lang="en-GB" dirty="0" smtClean="0">
                <a:solidFill>
                  <a:srgbClr val="7030A0"/>
                </a:solidFill>
              </a:rPr>
              <a:t>Cell wall</a:t>
            </a:r>
          </a:p>
          <a:p>
            <a:pPr marL="0" indent="0">
              <a:buNone/>
            </a:pPr>
            <a:r>
              <a:rPr lang="en-GB" dirty="0" smtClean="0"/>
              <a:t>But, they also have a </a:t>
            </a:r>
            <a:r>
              <a:rPr lang="en-GB" b="1" dirty="0" smtClean="0">
                <a:solidFill>
                  <a:srgbClr val="7030A0"/>
                </a:solidFill>
              </a:rPr>
              <a:t>nucleus</a:t>
            </a:r>
            <a:r>
              <a:rPr lang="en-GB" dirty="0" smtClean="0"/>
              <a:t>.</a:t>
            </a:r>
            <a:endParaRPr lang="en-GB" dirty="0"/>
          </a:p>
        </p:txBody>
      </p:sp>
    </p:spTree>
    <p:extLst>
      <p:ext uri="{BB962C8B-B14F-4D97-AF65-F5344CB8AC3E}">
        <p14:creationId xmlns:p14="http://schemas.microsoft.com/office/powerpoint/2010/main" val="1467900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908720"/>
          </a:xfrm>
        </p:spPr>
        <p:txBody>
          <a:bodyPr>
            <a:normAutofit fontScale="90000"/>
          </a:bodyPr>
          <a:lstStyle/>
          <a:p>
            <a:r>
              <a:rPr lang="en-GB" b="1" dirty="0" smtClean="0"/>
              <a:t>Why did the dinosaurs become extinct?</a:t>
            </a:r>
            <a:endParaRPr lang="en-GB" b="1" dirty="0"/>
          </a:p>
        </p:txBody>
      </p:sp>
      <p:sp>
        <p:nvSpPr>
          <p:cNvPr id="3" name="Content Placeholder 2"/>
          <p:cNvSpPr>
            <a:spLocks noGrp="1"/>
          </p:cNvSpPr>
          <p:nvPr>
            <p:ph idx="1"/>
          </p:nvPr>
        </p:nvSpPr>
        <p:spPr>
          <a:xfrm>
            <a:off x="179512" y="908720"/>
            <a:ext cx="8784976" cy="5832648"/>
          </a:xfrm>
        </p:spPr>
        <p:txBody>
          <a:bodyPr>
            <a:noAutofit/>
          </a:bodyPr>
          <a:lstStyle/>
          <a:p>
            <a:pPr>
              <a:buNone/>
            </a:pPr>
            <a:r>
              <a:rPr lang="en-GB" b="1" dirty="0" smtClean="0"/>
              <a:t>Volcanoes</a:t>
            </a:r>
          </a:p>
          <a:p>
            <a:pPr>
              <a:buNone/>
            </a:pPr>
            <a:r>
              <a:rPr lang="en-GB" dirty="0" smtClean="0"/>
              <a:t>	</a:t>
            </a:r>
            <a:r>
              <a:rPr lang="en-GB" sz="2800" dirty="0" smtClean="0"/>
              <a:t>Rocks formed by huge eruptions 65 million years ago can be found in India today.</a:t>
            </a:r>
          </a:p>
          <a:p>
            <a:pPr>
              <a:buNone/>
            </a:pPr>
            <a:r>
              <a:rPr lang="en-GB" b="1" dirty="0" smtClean="0"/>
              <a:t>Meteorite Impact</a:t>
            </a:r>
            <a:endParaRPr lang="en-GB" dirty="0" smtClean="0"/>
          </a:p>
          <a:p>
            <a:pPr>
              <a:buNone/>
            </a:pPr>
            <a:r>
              <a:rPr lang="en-GB" b="1" dirty="0" smtClean="0"/>
              <a:t>	</a:t>
            </a:r>
            <a:r>
              <a:rPr lang="en-GB" sz="2800" dirty="0" smtClean="0"/>
              <a:t>The remains of a 180km-wide crater caused by a meteorite 65 million years ago can be found near Mexico.</a:t>
            </a:r>
          </a:p>
          <a:p>
            <a:pPr>
              <a:buNone/>
            </a:pPr>
            <a:r>
              <a:rPr lang="en-GB" b="1" dirty="0" smtClean="0"/>
              <a:t>Disease</a:t>
            </a:r>
          </a:p>
          <a:p>
            <a:pPr>
              <a:buNone/>
            </a:pPr>
            <a:r>
              <a:rPr lang="en-GB" b="1" dirty="0"/>
              <a:t>	</a:t>
            </a:r>
            <a:r>
              <a:rPr lang="en-GB" sz="2800" dirty="0" smtClean="0"/>
              <a:t>This theory doesn’t explain why so many sea animals died at the same time.</a:t>
            </a:r>
            <a:endParaRPr lang="en-GB" sz="2800" b="1" dirty="0"/>
          </a:p>
        </p:txBody>
      </p:sp>
    </p:spTree>
    <p:extLst>
      <p:ext uri="{BB962C8B-B14F-4D97-AF65-F5344CB8AC3E}">
        <p14:creationId xmlns:p14="http://schemas.microsoft.com/office/powerpoint/2010/main" val="3545995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1215"/>
            <a:ext cx="8784976" cy="1152127"/>
          </a:xfrm>
        </p:spPr>
        <p:txBody>
          <a:bodyPr>
            <a:normAutofit/>
          </a:bodyPr>
          <a:lstStyle/>
          <a:p>
            <a:pPr marL="0" indent="0">
              <a:buNone/>
            </a:pPr>
            <a:r>
              <a:rPr lang="en-GB" sz="2800" dirty="0"/>
              <a:t>Cells may be </a:t>
            </a:r>
            <a:r>
              <a:rPr lang="en-GB" sz="2800" b="1" dirty="0">
                <a:solidFill>
                  <a:srgbClr val="7030A0"/>
                </a:solidFill>
              </a:rPr>
              <a:t>specialised</a:t>
            </a:r>
            <a:r>
              <a:rPr lang="en-GB" sz="2800" dirty="0">
                <a:solidFill>
                  <a:srgbClr val="7030A0"/>
                </a:solidFill>
              </a:rPr>
              <a:t> </a:t>
            </a:r>
            <a:r>
              <a:rPr lang="en-GB" sz="2800" dirty="0"/>
              <a:t>for a particular </a:t>
            </a:r>
            <a:r>
              <a:rPr lang="en-GB" sz="2800" b="1" dirty="0">
                <a:solidFill>
                  <a:srgbClr val="7030A0"/>
                </a:solidFill>
              </a:rPr>
              <a:t>function</a:t>
            </a:r>
            <a:r>
              <a:rPr lang="en-GB" sz="2800" dirty="0"/>
              <a:t>. Their structure will allow them to carry this function out. </a:t>
            </a:r>
          </a:p>
        </p:txBody>
      </p:sp>
      <p:pic>
        <p:nvPicPr>
          <p:cNvPr id="6146" name="Picture 2" descr="cross section through a leaf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61678"/>
            <a:ext cx="21526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oot hair cell - has a head and 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85507"/>
            <a:ext cx="21526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perm cell - has a head and t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053966"/>
            <a:ext cx="21526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d blood ce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558147"/>
            <a:ext cx="2152650" cy="1000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040003697"/>
              </p:ext>
            </p:extLst>
          </p:nvPr>
        </p:nvGraphicFramePr>
        <p:xfrm>
          <a:off x="2555776" y="927620"/>
          <a:ext cx="6456040" cy="5693760"/>
        </p:xfrm>
        <a:graphic>
          <a:graphicData uri="http://schemas.openxmlformats.org/drawingml/2006/table">
            <a:tbl>
              <a:tblPr firstRow="1" bandRow="1">
                <a:tableStyleId>{5940675A-B579-460E-94D1-54222C63F5DA}</a:tableStyleId>
              </a:tblPr>
              <a:tblGrid>
                <a:gridCol w="1080120"/>
                <a:gridCol w="2088232"/>
                <a:gridCol w="3287688"/>
              </a:tblGrid>
              <a:tr h="335834">
                <a:tc>
                  <a:txBody>
                    <a:bodyPr/>
                    <a:lstStyle/>
                    <a:p>
                      <a:pPr algn="l"/>
                      <a:r>
                        <a:rPr lang="en-GB" b="1" dirty="0" smtClean="0">
                          <a:solidFill>
                            <a:schemeClr val="bg1"/>
                          </a:solidFill>
                        </a:rPr>
                        <a:t>Cell</a:t>
                      </a:r>
                      <a:endParaRPr lang="en-GB" b="1" dirty="0">
                        <a:solidFill>
                          <a:schemeClr val="bg1"/>
                        </a:solidFill>
                      </a:endParaRPr>
                    </a:p>
                  </a:txBody>
                  <a:tcPr anchor="ctr">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bg1"/>
                          </a:solidFill>
                        </a:rPr>
                        <a:t>Job</a:t>
                      </a:r>
                    </a:p>
                  </a:txBody>
                  <a:tcPr anchor="ctr">
                    <a:solidFill>
                      <a:schemeClr val="accent4">
                        <a:lumMod val="75000"/>
                      </a:schemeClr>
                    </a:solidFill>
                  </a:tcPr>
                </a:tc>
                <a:tc>
                  <a:txBody>
                    <a:bodyPr/>
                    <a:lstStyle/>
                    <a:p>
                      <a:pPr algn="l"/>
                      <a:r>
                        <a:rPr lang="en-GB" b="1" dirty="0" smtClean="0">
                          <a:solidFill>
                            <a:schemeClr val="bg1"/>
                          </a:solidFill>
                        </a:rPr>
                        <a:t>Adaptations</a:t>
                      </a:r>
                      <a:endParaRPr lang="en-GB" b="1" dirty="0">
                        <a:solidFill>
                          <a:schemeClr val="bg1"/>
                        </a:solidFill>
                      </a:endParaRPr>
                    </a:p>
                  </a:txBody>
                  <a:tcPr anchor="ctr">
                    <a:solidFill>
                      <a:schemeClr val="accent4">
                        <a:lumMod val="75000"/>
                      </a:schemeClr>
                    </a:solidFill>
                  </a:tcPr>
                </a:tc>
              </a:tr>
              <a:tr h="1332000">
                <a:tc>
                  <a:txBody>
                    <a:bodyPr/>
                    <a:lstStyle/>
                    <a:p>
                      <a:pPr algn="l"/>
                      <a:r>
                        <a:rPr lang="en-GB" sz="2200" b="1" dirty="0" smtClean="0"/>
                        <a:t>Leaf cell:</a:t>
                      </a:r>
                      <a:endParaRPr lang="en-GB" sz="2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aseline="0" dirty="0" smtClean="0"/>
                        <a:t>absorbs light for photosynthesis</a:t>
                      </a:r>
                      <a:endParaRPr lang="en-GB" sz="2200" dirty="0" smtClean="0"/>
                    </a:p>
                  </a:txBody>
                  <a:tcPr anchor="ctr"/>
                </a:tc>
                <a:tc>
                  <a:txBody>
                    <a:bodyPr/>
                    <a:lstStyle/>
                    <a:p>
                      <a:pPr algn="l"/>
                      <a:r>
                        <a:rPr lang="en-GB" sz="2200" dirty="0" smtClean="0"/>
                        <a:t>lots of chloroplasts</a:t>
                      </a:r>
                      <a:endParaRPr lang="en-GB" sz="2200" dirty="0"/>
                    </a:p>
                  </a:txBody>
                  <a:tcPr anchor="ctr"/>
                </a:tc>
              </a:tr>
              <a:tr h="1332000">
                <a:tc>
                  <a:txBody>
                    <a:bodyPr/>
                    <a:lstStyle/>
                    <a:p>
                      <a:pPr algn="l"/>
                      <a:r>
                        <a:rPr lang="en-GB" sz="2200" b="1" dirty="0" smtClean="0"/>
                        <a:t>Root hair cell:</a:t>
                      </a:r>
                      <a:endParaRPr lang="en-GB" sz="2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t>absorbs water and mineral ions</a:t>
                      </a:r>
                    </a:p>
                  </a:txBody>
                  <a:tcPr anchor="ctr"/>
                </a:tc>
                <a:tc>
                  <a:txBody>
                    <a:bodyPr/>
                    <a:lstStyle/>
                    <a:p>
                      <a:pPr algn="l"/>
                      <a:r>
                        <a:rPr lang="en-GB" sz="2200" dirty="0" smtClean="0"/>
                        <a:t>finger</a:t>
                      </a:r>
                      <a:r>
                        <a:rPr lang="en-GB" sz="2200" baseline="0" dirty="0" smtClean="0"/>
                        <a:t> like shape for large surface area</a:t>
                      </a:r>
                      <a:endParaRPr lang="en-GB" sz="2200" dirty="0"/>
                    </a:p>
                  </a:txBody>
                  <a:tcPr anchor="ctr"/>
                </a:tc>
              </a:tr>
              <a:tr h="1332000">
                <a:tc>
                  <a:txBody>
                    <a:bodyPr/>
                    <a:lstStyle/>
                    <a:p>
                      <a:pPr algn="l"/>
                      <a:r>
                        <a:rPr lang="en-GB" sz="2200" b="1" dirty="0" smtClean="0"/>
                        <a:t>Sperm cell:</a:t>
                      </a:r>
                      <a:endParaRPr lang="en-GB" sz="2200" b="1" dirty="0"/>
                    </a:p>
                  </a:txBody>
                  <a:tcPr anchor="ctr"/>
                </a:tc>
                <a:tc>
                  <a:txBody>
                    <a:bodyPr/>
                    <a:lstStyle/>
                    <a:p>
                      <a:pPr algn="l"/>
                      <a:r>
                        <a:rPr lang="en-GB" sz="2200" dirty="0" smtClean="0"/>
                        <a:t>fertilises an egg</a:t>
                      </a:r>
                      <a:endParaRPr lang="en-GB" sz="2200" dirty="0"/>
                    </a:p>
                  </a:txBody>
                  <a:tcPr anchor="ctr"/>
                </a:tc>
                <a:tc>
                  <a:txBody>
                    <a:bodyPr/>
                    <a:lstStyle/>
                    <a:p>
                      <a:pPr algn="l"/>
                      <a:r>
                        <a:rPr lang="en-GB" sz="2200" dirty="0" smtClean="0"/>
                        <a:t>head contains an enzyme to help penetrate egg</a:t>
                      </a:r>
                      <a:endParaRPr lang="en-GB" sz="2200" dirty="0"/>
                    </a:p>
                  </a:txBody>
                  <a:tcPr anchor="ctr"/>
                </a:tc>
              </a:tr>
              <a:tr h="1332000">
                <a:tc>
                  <a:txBody>
                    <a:bodyPr/>
                    <a:lstStyle/>
                    <a:p>
                      <a:pPr algn="l"/>
                      <a:r>
                        <a:rPr lang="en-GB" sz="2200" b="1" dirty="0" smtClean="0"/>
                        <a:t>Red blood cell:</a:t>
                      </a:r>
                      <a:endParaRPr lang="en-GB" sz="22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t>carries oxygen to the cells</a:t>
                      </a:r>
                    </a:p>
                  </a:txBody>
                  <a:tcPr anchor="ctr"/>
                </a:tc>
                <a:tc>
                  <a:txBody>
                    <a:bodyPr/>
                    <a:lstStyle/>
                    <a:p>
                      <a:pPr algn="l"/>
                      <a:r>
                        <a:rPr lang="en-GB" sz="2200" dirty="0" smtClean="0"/>
                        <a:t>thin outer</a:t>
                      </a:r>
                      <a:r>
                        <a:rPr lang="en-GB" sz="2200" baseline="0" dirty="0" smtClean="0"/>
                        <a:t> membrane so oxygen diffuses easily</a:t>
                      </a:r>
                      <a:endParaRPr lang="en-GB" sz="2200" dirty="0"/>
                    </a:p>
                  </a:txBody>
                  <a:tcPr anchor="ctr"/>
                </a:tc>
              </a:tr>
            </a:tbl>
          </a:graphicData>
        </a:graphic>
      </p:graphicFrame>
    </p:spTree>
    <p:extLst>
      <p:ext uri="{BB962C8B-B14F-4D97-AF65-F5344CB8AC3E}">
        <p14:creationId xmlns:p14="http://schemas.microsoft.com/office/powerpoint/2010/main" val="1169891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4525963"/>
          </a:xfrm>
        </p:spPr>
        <p:txBody>
          <a:bodyPr/>
          <a:lstStyle/>
          <a:p>
            <a:pPr marL="0" indent="0">
              <a:spcAft>
                <a:spcPts val="1800"/>
              </a:spcAft>
              <a:buNone/>
            </a:pPr>
            <a:r>
              <a:rPr lang="en-GB" dirty="0" smtClean="0"/>
              <a:t>Substances </a:t>
            </a:r>
            <a:r>
              <a:rPr lang="en-GB" dirty="0"/>
              <a:t>have to pass through the </a:t>
            </a:r>
            <a:r>
              <a:rPr lang="en-GB" b="1" dirty="0">
                <a:solidFill>
                  <a:srgbClr val="7030A0"/>
                </a:solidFill>
              </a:rPr>
              <a:t>cell membrane </a:t>
            </a:r>
            <a:r>
              <a:rPr lang="en-GB" dirty="0"/>
              <a:t>to get into or out of a cell. </a:t>
            </a:r>
            <a:endParaRPr lang="en-GB" dirty="0" smtClean="0"/>
          </a:p>
          <a:p>
            <a:pPr marL="0" indent="0">
              <a:spcAft>
                <a:spcPts val="1800"/>
              </a:spcAft>
              <a:buNone/>
            </a:pPr>
            <a:r>
              <a:rPr lang="en-GB" b="1" dirty="0" smtClean="0">
                <a:solidFill>
                  <a:srgbClr val="7030A0"/>
                </a:solidFill>
              </a:rPr>
              <a:t>Diffusion</a:t>
            </a:r>
            <a:r>
              <a:rPr lang="en-GB" dirty="0" smtClean="0"/>
              <a:t> </a:t>
            </a:r>
            <a:r>
              <a:rPr lang="en-GB" dirty="0"/>
              <a:t>is </a:t>
            </a:r>
            <a:r>
              <a:rPr lang="en-GB" dirty="0" smtClean="0"/>
              <a:t>a process </a:t>
            </a:r>
            <a:r>
              <a:rPr lang="en-GB" dirty="0"/>
              <a:t>that allows this to happen</a:t>
            </a:r>
            <a:r>
              <a:rPr lang="en-GB" dirty="0" smtClean="0"/>
              <a:t>.</a:t>
            </a:r>
          </a:p>
          <a:p>
            <a:pPr marL="0" indent="0">
              <a:spcAft>
                <a:spcPts val="1800"/>
              </a:spcAft>
              <a:buNone/>
            </a:pPr>
            <a:r>
              <a:rPr lang="en-GB" dirty="0" smtClean="0"/>
              <a:t>Particles </a:t>
            </a:r>
            <a:r>
              <a:rPr lang="en-GB" b="1" dirty="0" smtClean="0">
                <a:solidFill>
                  <a:srgbClr val="7030A0"/>
                </a:solidFill>
              </a:rPr>
              <a:t>diffuse</a:t>
            </a:r>
            <a:r>
              <a:rPr lang="en-GB" dirty="0" smtClean="0">
                <a:solidFill>
                  <a:srgbClr val="7030A0"/>
                </a:solidFill>
              </a:rPr>
              <a:t> </a:t>
            </a:r>
            <a:r>
              <a:rPr lang="en-GB" dirty="0" smtClean="0"/>
              <a:t>from </a:t>
            </a:r>
            <a:r>
              <a:rPr lang="en-GB" dirty="0"/>
              <a:t>an area of </a:t>
            </a:r>
            <a:r>
              <a:rPr lang="en-GB" b="1" dirty="0">
                <a:solidFill>
                  <a:srgbClr val="7030A0"/>
                </a:solidFill>
              </a:rPr>
              <a:t>high concentration </a:t>
            </a:r>
            <a:r>
              <a:rPr lang="en-GB" dirty="0"/>
              <a:t>to an area of </a:t>
            </a:r>
            <a:r>
              <a:rPr lang="en-GB" b="1" dirty="0">
                <a:solidFill>
                  <a:srgbClr val="7030A0"/>
                </a:solidFill>
              </a:rPr>
              <a:t>low </a:t>
            </a:r>
            <a:r>
              <a:rPr lang="en-GB" b="1" dirty="0" smtClean="0">
                <a:solidFill>
                  <a:srgbClr val="7030A0"/>
                </a:solidFill>
              </a:rPr>
              <a:t>concentration</a:t>
            </a:r>
            <a:r>
              <a:rPr lang="en-GB" dirty="0" smtClean="0"/>
              <a:t>.</a:t>
            </a:r>
            <a:endParaRPr lang="en-GB" b="1" dirty="0">
              <a:solidFill>
                <a:srgbClr val="7030A0"/>
              </a:solidFill>
            </a:endParaRPr>
          </a:p>
        </p:txBody>
      </p:sp>
      <p:pic>
        <p:nvPicPr>
          <p:cNvPr id="7172" name="Picture 4" descr="http://edtech2.boisestate.edu/pattymcginnis/506/Images/diffusion5.gif"/>
          <p:cNvPicPr>
            <a:picLocks noChangeAspect="1" noChangeArrowheads="1"/>
          </p:cNvPicPr>
          <p:nvPr/>
        </p:nvPicPr>
        <p:blipFill rotWithShape="1">
          <a:blip r:embed="rId2">
            <a:extLst>
              <a:ext uri="{28A0092B-C50C-407E-A947-70E740481C1C}">
                <a14:useLocalDpi xmlns:a14="http://schemas.microsoft.com/office/drawing/2010/main" val="0"/>
              </a:ext>
            </a:extLst>
          </a:blip>
          <a:srcRect t="10436" b="58684"/>
          <a:stretch/>
        </p:blipFill>
        <p:spPr bwMode="auto">
          <a:xfrm>
            <a:off x="923151" y="3356990"/>
            <a:ext cx="7200800" cy="319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44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4525963"/>
          </a:xfrm>
        </p:spPr>
        <p:txBody>
          <a:bodyPr/>
          <a:lstStyle/>
          <a:p>
            <a:pPr marL="0" indent="0">
              <a:spcBef>
                <a:spcPts val="0"/>
              </a:spcBef>
              <a:spcAft>
                <a:spcPts val="1200"/>
              </a:spcAft>
              <a:buNone/>
            </a:pPr>
            <a:r>
              <a:rPr lang="en-GB" dirty="0" smtClean="0"/>
              <a:t>Diffusion happens in our: </a:t>
            </a:r>
          </a:p>
          <a:p>
            <a:r>
              <a:rPr lang="en-GB" b="1" dirty="0" smtClean="0">
                <a:solidFill>
                  <a:srgbClr val="7030A0"/>
                </a:solidFill>
              </a:rPr>
              <a:t>Gut</a:t>
            </a:r>
            <a:r>
              <a:rPr lang="en-GB" dirty="0" smtClean="0"/>
              <a:t>:	digested </a:t>
            </a:r>
            <a:r>
              <a:rPr lang="en-GB" dirty="0" smtClean="0">
                <a:solidFill>
                  <a:srgbClr val="7030A0"/>
                </a:solidFill>
              </a:rPr>
              <a:t>food particles </a:t>
            </a:r>
            <a:r>
              <a:rPr lang="en-GB" dirty="0" smtClean="0"/>
              <a:t>diffuse from the 		</a:t>
            </a:r>
            <a:r>
              <a:rPr lang="en-GB" dirty="0" smtClean="0">
                <a:solidFill>
                  <a:srgbClr val="7030A0"/>
                </a:solidFill>
              </a:rPr>
              <a:t>gut cavity </a:t>
            </a:r>
            <a:r>
              <a:rPr lang="en-GB" dirty="0" smtClean="0"/>
              <a:t>to blood in the </a:t>
            </a:r>
            <a:r>
              <a:rPr lang="en-GB" dirty="0" smtClean="0">
                <a:solidFill>
                  <a:srgbClr val="7030A0"/>
                </a:solidFill>
              </a:rPr>
              <a:t>villus</a:t>
            </a:r>
          </a:p>
          <a:p>
            <a:r>
              <a:rPr lang="en-GB" b="1" dirty="0" smtClean="0">
                <a:solidFill>
                  <a:srgbClr val="7030A0"/>
                </a:solidFill>
              </a:rPr>
              <a:t>Lungs</a:t>
            </a:r>
            <a:r>
              <a:rPr lang="en-GB" dirty="0" smtClean="0"/>
              <a:t>:	</a:t>
            </a:r>
            <a:r>
              <a:rPr lang="en-GB" dirty="0" smtClean="0">
                <a:solidFill>
                  <a:srgbClr val="7030A0"/>
                </a:solidFill>
              </a:rPr>
              <a:t>oxygen</a:t>
            </a:r>
            <a:r>
              <a:rPr lang="en-GB" dirty="0" smtClean="0"/>
              <a:t> moves from the </a:t>
            </a:r>
            <a:r>
              <a:rPr lang="en-GB" dirty="0" smtClean="0">
                <a:solidFill>
                  <a:srgbClr val="7030A0"/>
                </a:solidFill>
              </a:rPr>
              <a:t>alveoli</a:t>
            </a:r>
            <a:r>
              <a:rPr lang="en-GB" dirty="0" smtClean="0"/>
              <a:t> into 			</a:t>
            </a:r>
            <a:r>
              <a:rPr lang="en-GB" dirty="0" smtClean="0">
                <a:solidFill>
                  <a:srgbClr val="7030A0"/>
                </a:solidFill>
              </a:rPr>
              <a:t>capillaries</a:t>
            </a:r>
            <a:r>
              <a:rPr lang="en-GB" dirty="0" smtClean="0"/>
              <a:t> around the lungs</a:t>
            </a:r>
            <a:endParaRPr lang="en-GB"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79" t="18840" r="22796" b="18115"/>
          <a:stretch/>
        </p:blipFill>
        <p:spPr bwMode="auto">
          <a:xfrm>
            <a:off x="1403648" y="3127129"/>
            <a:ext cx="6336704" cy="363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418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192688"/>
          </a:xfrm>
        </p:spPr>
        <p:txBody>
          <a:bodyPr>
            <a:normAutofit/>
          </a:bodyPr>
          <a:lstStyle/>
          <a:p>
            <a:pPr marL="0" indent="0">
              <a:buNone/>
            </a:pPr>
            <a:r>
              <a:rPr lang="en-GB" dirty="0"/>
              <a:t>A </a:t>
            </a:r>
            <a:r>
              <a:rPr lang="en-GB" b="1" dirty="0"/>
              <a:t>tissue</a:t>
            </a:r>
            <a:r>
              <a:rPr lang="en-GB" dirty="0"/>
              <a:t> is a group of specialised cells that have a similar structure and function. </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lgn="ctr">
              <a:buNone/>
            </a:pPr>
            <a:r>
              <a:rPr lang="en-GB" dirty="0" smtClean="0"/>
              <a:t>cells </a:t>
            </a:r>
            <a:r>
              <a:rPr lang="en-GB" dirty="0" smtClean="0">
                <a:sym typeface="Symbol"/>
              </a:rPr>
              <a:t> tissues  organs  organ systems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51566048"/>
              </p:ext>
            </p:extLst>
          </p:nvPr>
        </p:nvGraphicFramePr>
        <p:xfrm>
          <a:off x="467544" y="1484784"/>
          <a:ext cx="8229600" cy="3265200"/>
        </p:xfrm>
        <a:graphic>
          <a:graphicData uri="http://schemas.openxmlformats.org/drawingml/2006/table">
            <a:tbl>
              <a:tblPr>
                <a:tableStyleId>{5940675A-B579-460E-94D1-54222C63F5DA}</a:tableStyleId>
              </a:tblPr>
              <a:tblGrid>
                <a:gridCol w="2304256"/>
                <a:gridCol w="5925344"/>
              </a:tblGrid>
              <a:tr h="0">
                <a:tc>
                  <a:txBody>
                    <a:bodyPr/>
                    <a:lstStyle/>
                    <a:p>
                      <a:pPr marL="0" marR="0">
                        <a:spcBef>
                          <a:spcPts val="0"/>
                        </a:spcBef>
                        <a:spcAft>
                          <a:spcPts val="0"/>
                        </a:spcAft>
                      </a:pPr>
                      <a:r>
                        <a:rPr lang="en-GB" sz="2400" dirty="0">
                          <a:solidFill>
                            <a:schemeClr val="bg1"/>
                          </a:solidFill>
                          <a:effectLst/>
                        </a:rPr>
                        <a:t>Tissue</a:t>
                      </a:r>
                      <a:endParaRPr lang="en-GB" sz="2400" dirty="0">
                        <a:solidFill>
                          <a:schemeClr val="bg1"/>
                        </a:solidFill>
                        <a:effectLst/>
                        <a:latin typeface="+mj-lt"/>
                      </a:endParaRPr>
                    </a:p>
                  </a:txBody>
                  <a:tcPr anchor="ctr">
                    <a:solidFill>
                      <a:schemeClr val="accent4">
                        <a:lumMod val="75000"/>
                      </a:schemeClr>
                    </a:solidFill>
                  </a:tcPr>
                </a:tc>
                <a:tc>
                  <a:txBody>
                    <a:bodyPr/>
                    <a:lstStyle/>
                    <a:p>
                      <a:pPr marL="0" marR="0">
                        <a:spcBef>
                          <a:spcPts val="0"/>
                        </a:spcBef>
                        <a:spcAft>
                          <a:spcPts val="0"/>
                        </a:spcAft>
                      </a:pPr>
                      <a:r>
                        <a:rPr lang="en-GB" sz="2400" dirty="0">
                          <a:solidFill>
                            <a:schemeClr val="bg1"/>
                          </a:solidFill>
                          <a:effectLst/>
                        </a:rPr>
                        <a:t>Function</a:t>
                      </a:r>
                      <a:endParaRPr lang="en-GB" sz="2400" dirty="0">
                        <a:solidFill>
                          <a:schemeClr val="bg1"/>
                        </a:solidFill>
                        <a:effectLst/>
                        <a:latin typeface="+mj-lt"/>
                      </a:endParaRPr>
                    </a:p>
                  </a:txBody>
                  <a:tcPr anchor="ctr">
                    <a:solidFill>
                      <a:schemeClr val="accent4">
                        <a:lumMod val="75000"/>
                      </a:schemeClr>
                    </a:solidFill>
                  </a:tcPr>
                </a:tc>
              </a:tr>
              <a:tr h="936000">
                <a:tc>
                  <a:txBody>
                    <a:bodyPr/>
                    <a:lstStyle/>
                    <a:p>
                      <a:pPr marL="0" marR="0">
                        <a:spcBef>
                          <a:spcPts val="0"/>
                        </a:spcBef>
                        <a:spcAft>
                          <a:spcPts val="0"/>
                        </a:spcAft>
                      </a:pPr>
                      <a:r>
                        <a:rPr lang="en-GB" sz="2400" dirty="0">
                          <a:effectLst/>
                        </a:rPr>
                        <a:t>Muscular tissue</a:t>
                      </a:r>
                      <a:endParaRPr lang="en-GB" sz="2400" dirty="0">
                        <a:solidFill>
                          <a:srgbClr val="FFFFFF"/>
                        </a:solidFill>
                        <a:effectLst/>
                        <a:latin typeface="+mj-lt"/>
                      </a:endParaRPr>
                    </a:p>
                  </a:txBody>
                  <a:tcPr anchor="ctr"/>
                </a:tc>
                <a:tc>
                  <a:txBody>
                    <a:bodyPr/>
                    <a:lstStyle/>
                    <a:p>
                      <a:pPr marL="0" marR="0">
                        <a:spcBef>
                          <a:spcPts val="0"/>
                        </a:spcBef>
                        <a:spcAft>
                          <a:spcPts val="0"/>
                        </a:spcAft>
                      </a:pPr>
                      <a:r>
                        <a:rPr lang="en-GB" sz="2400">
                          <a:effectLst/>
                        </a:rPr>
                        <a:t>Contracts, bringing about movement</a:t>
                      </a:r>
                      <a:endParaRPr lang="en-GB" sz="2400">
                        <a:solidFill>
                          <a:srgbClr val="FFFFFF"/>
                        </a:solidFill>
                        <a:effectLst/>
                        <a:latin typeface="+mj-lt"/>
                      </a:endParaRPr>
                    </a:p>
                  </a:txBody>
                  <a:tcPr anchor="ctr"/>
                </a:tc>
              </a:tr>
              <a:tr h="936000">
                <a:tc>
                  <a:txBody>
                    <a:bodyPr/>
                    <a:lstStyle/>
                    <a:p>
                      <a:pPr marL="0" marR="0">
                        <a:spcBef>
                          <a:spcPts val="0"/>
                        </a:spcBef>
                        <a:spcAft>
                          <a:spcPts val="0"/>
                        </a:spcAft>
                      </a:pPr>
                      <a:r>
                        <a:rPr lang="en-GB" sz="2400">
                          <a:effectLst/>
                        </a:rPr>
                        <a:t>Glandular tissue</a:t>
                      </a:r>
                      <a:endParaRPr lang="en-GB" sz="2400">
                        <a:solidFill>
                          <a:srgbClr val="FFFFFF"/>
                        </a:solidFill>
                        <a:effectLst/>
                        <a:latin typeface="+mj-lt"/>
                      </a:endParaRPr>
                    </a:p>
                  </a:txBody>
                  <a:tcPr anchor="ctr"/>
                </a:tc>
                <a:tc>
                  <a:txBody>
                    <a:bodyPr/>
                    <a:lstStyle/>
                    <a:p>
                      <a:pPr marL="0" marR="0">
                        <a:spcBef>
                          <a:spcPts val="0"/>
                        </a:spcBef>
                        <a:spcAft>
                          <a:spcPts val="0"/>
                        </a:spcAft>
                      </a:pPr>
                      <a:r>
                        <a:rPr lang="en-GB" sz="2400" dirty="0">
                          <a:effectLst/>
                        </a:rPr>
                        <a:t>Produces substances such as enzymes and hormones</a:t>
                      </a:r>
                      <a:endParaRPr lang="en-GB" sz="2400" dirty="0">
                        <a:solidFill>
                          <a:srgbClr val="FFFFFF"/>
                        </a:solidFill>
                        <a:effectLst/>
                        <a:latin typeface="+mj-lt"/>
                      </a:endParaRPr>
                    </a:p>
                  </a:txBody>
                  <a:tcPr anchor="ctr"/>
                </a:tc>
              </a:tr>
              <a:tr h="936000">
                <a:tc>
                  <a:txBody>
                    <a:bodyPr/>
                    <a:lstStyle/>
                    <a:p>
                      <a:pPr marL="0" marR="0">
                        <a:spcBef>
                          <a:spcPts val="0"/>
                        </a:spcBef>
                        <a:spcAft>
                          <a:spcPts val="0"/>
                        </a:spcAft>
                      </a:pPr>
                      <a:r>
                        <a:rPr lang="en-GB" sz="2400">
                          <a:effectLst/>
                        </a:rPr>
                        <a:t>Epithelial tissue</a:t>
                      </a:r>
                      <a:endParaRPr lang="en-GB" sz="2400">
                        <a:solidFill>
                          <a:srgbClr val="FFFFFF"/>
                        </a:solidFill>
                        <a:effectLst/>
                        <a:latin typeface="+mj-lt"/>
                      </a:endParaRPr>
                    </a:p>
                  </a:txBody>
                  <a:tcPr anchor="ctr"/>
                </a:tc>
                <a:tc>
                  <a:txBody>
                    <a:bodyPr/>
                    <a:lstStyle/>
                    <a:p>
                      <a:pPr marL="0" marR="0">
                        <a:spcBef>
                          <a:spcPts val="0"/>
                        </a:spcBef>
                        <a:spcAft>
                          <a:spcPts val="0"/>
                        </a:spcAft>
                      </a:pPr>
                      <a:r>
                        <a:rPr lang="en-GB" sz="2400" dirty="0">
                          <a:effectLst/>
                        </a:rPr>
                        <a:t>Covers some parts of the body</a:t>
                      </a:r>
                      <a:endParaRPr lang="en-GB" sz="2400" dirty="0">
                        <a:solidFill>
                          <a:srgbClr val="FFFFFF"/>
                        </a:solidFill>
                        <a:effectLst/>
                        <a:latin typeface="+mj-lt"/>
                      </a:endParaRPr>
                    </a:p>
                  </a:txBody>
                  <a:tcPr anchor="ctr"/>
                </a:tc>
              </a:tr>
            </a:tbl>
          </a:graphicData>
        </a:graphic>
      </p:graphicFrame>
    </p:spTree>
    <p:extLst>
      <p:ext uri="{BB962C8B-B14F-4D97-AF65-F5344CB8AC3E}">
        <p14:creationId xmlns:p14="http://schemas.microsoft.com/office/powerpoint/2010/main" val="141762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1644</Words>
  <Application>Microsoft Office PowerPoint</Application>
  <PresentationFormat>On-screen Show (4:3)</PresentationFormat>
  <Paragraphs>328</Paragraphs>
  <Slides>50</Slides>
  <Notes>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All living things are made up of cells. The structures of different types of cells are related to their functions.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Sampling: Quadrat</vt:lpstr>
      <vt:lpstr>Sampling: Along a Transect</vt:lpstr>
      <vt:lpstr>Enzymes</vt:lpstr>
      <vt:lpstr>What happens at the active site?</vt:lpstr>
      <vt:lpstr>Key phrases:</vt:lpstr>
      <vt:lpstr>Temperature and enzymes</vt:lpstr>
      <vt:lpstr>pH and enzymes</vt:lpstr>
      <vt:lpstr>Amylase</vt:lpstr>
      <vt:lpstr>Protease</vt:lpstr>
      <vt:lpstr>Lipase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Stem Cells</vt:lpstr>
      <vt:lpstr>PowerPoint Presentation</vt:lpstr>
      <vt:lpstr>Plant cells</vt:lpstr>
      <vt:lpstr>Alleles</vt:lpstr>
      <vt:lpstr>PowerPoint Presentation</vt:lpstr>
      <vt:lpstr>Dominant or Recessive?</vt:lpstr>
      <vt:lpstr>Punnett Squares</vt:lpstr>
      <vt:lpstr>PowerPoint Presentation</vt:lpstr>
      <vt:lpstr>PowerPoint Presentation</vt:lpstr>
      <vt:lpstr>PowerPoint Presentation</vt:lpstr>
      <vt:lpstr>PowerPoint Presentation</vt:lpstr>
      <vt:lpstr>PowerPoint Presentation</vt:lpstr>
      <vt:lpstr>PowerPoint Presentation</vt:lpstr>
      <vt:lpstr>Evolution by Natural Selection</vt:lpstr>
      <vt:lpstr>Extinction</vt:lpstr>
      <vt:lpstr>Why did the dinosaurs become extinct?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 Revision</dc:title>
  <dc:creator>Emily Ralls</dc:creator>
  <cp:lastModifiedBy>G.Smith</cp:lastModifiedBy>
  <cp:revision>52</cp:revision>
  <dcterms:created xsi:type="dcterms:W3CDTF">2013-01-18T12:39:05Z</dcterms:created>
  <dcterms:modified xsi:type="dcterms:W3CDTF">2014-04-29T14:34:37Z</dcterms:modified>
</cp:coreProperties>
</file>