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92" r:id="rId2"/>
    <p:sldId id="256" r:id="rId3"/>
    <p:sldId id="293" r:id="rId4"/>
    <p:sldId id="325" r:id="rId5"/>
    <p:sldId id="326" r:id="rId6"/>
    <p:sldId id="294" r:id="rId7"/>
    <p:sldId id="295" r:id="rId8"/>
    <p:sldId id="296" r:id="rId9"/>
    <p:sldId id="297" r:id="rId10"/>
    <p:sldId id="327" r:id="rId11"/>
    <p:sldId id="328" r:id="rId12"/>
    <p:sldId id="329" r:id="rId13"/>
    <p:sldId id="298" r:id="rId14"/>
    <p:sldId id="330" r:id="rId15"/>
    <p:sldId id="299" r:id="rId16"/>
    <p:sldId id="300" r:id="rId17"/>
    <p:sldId id="301" r:id="rId18"/>
    <p:sldId id="302" r:id="rId19"/>
    <p:sldId id="331" r:id="rId20"/>
    <p:sldId id="339" r:id="rId21"/>
    <p:sldId id="303" r:id="rId22"/>
    <p:sldId id="304" r:id="rId23"/>
    <p:sldId id="305" r:id="rId24"/>
    <p:sldId id="332" r:id="rId25"/>
    <p:sldId id="340" r:id="rId26"/>
    <p:sldId id="306" r:id="rId27"/>
    <p:sldId id="333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34" r:id="rId39"/>
    <p:sldId id="341" r:id="rId40"/>
    <p:sldId id="342" r:id="rId41"/>
    <p:sldId id="317" r:id="rId42"/>
    <p:sldId id="335" r:id="rId43"/>
    <p:sldId id="318" r:id="rId44"/>
    <p:sldId id="319" r:id="rId45"/>
    <p:sldId id="336" r:id="rId46"/>
    <p:sldId id="343" r:id="rId47"/>
    <p:sldId id="320" r:id="rId48"/>
    <p:sldId id="321" r:id="rId49"/>
    <p:sldId id="322" r:id="rId50"/>
    <p:sldId id="345" r:id="rId51"/>
    <p:sldId id="337" r:id="rId52"/>
    <p:sldId id="323" r:id="rId53"/>
    <p:sldId id="324" r:id="rId54"/>
    <p:sldId id="338" r:id="rId55"/>
    <p:sldId id="344" r:id="rId56"/>
    <p:sldId id="34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494" autoAdjust="0"/>
  </p:normalViewPr>
  <p:slideViewPr>
    <p:cSldViewPr>
      <p:cViewPr>
        <p:scale>
          <a:sx n="60" d="100"/>
          <a:sy n="60" d="100"/>
        </p:scale>
        <p:origin x="-163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125E2-331B-416A-A701-E8E46544932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0C64-B6AF-4E6E-B05F-CD8250C71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0C64-B6AF-4E6E-B05F-CD8250C711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8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88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1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5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0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0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2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2FB-5047-4533-9883-6C8751189D16}" type="datetimeFigureOut">
              <a:rPr lang="en-GB" smtClean="0"/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CAFB-8C45-4A62-835D-8CE260E81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chloroplast+unlabeled&amp;source=images&amp;cd=&amp;cad=rja&amp;docid=j6TUsJc9pLtpkM&amp;tbnid=eSvexdyyBW9_MM:&amp;ved=0CAUQjRw&amp;url=http://www.spongelab.com/masterlist/details.cfm?ID=18&amp;st=1&amp;ei=F9xFUZDiKOKJ0AWfQQ&amp;bvm=bv.43828540,d.d2k&amp;psig=AFQjCNG-7D_FTQdrt0yelvlURoXTY5s4Zg&amp;ust=136361916997909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The variety of living organisms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256584" cy="2339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r>
              <a:rPr lang="en-GB" b="1" dirty="0" smtClean="0"/>
              <a:t>Chapters:</a:t>
            </a:r>
          </a:p>
          <a:p>
            <a:r>
              <a:rPr lang="en-GB" sz="1600" dirty="0" smtClean="0"/>
              <a:t>7 – Variation</a:t>
            </a:r>
          </a:p>
          <a:p>
            <a:r>
              <a:rPr lang="en-GB" sz="1600" dirty="0" smtClean="0"/>
              <a:t>8 – DNA and meiosis</a:t>
            </a:r>
          </a:p>
          <a:p>
            <a:r>
              <a:rPr lang="en-GB" sz="1600" dirty="0" smtClean="0"/>
              <a:t>9 – Genetic diversity</a:t>
            </a:r>
          </a:p>
          <a:p>
            <a:r>
              <a:rPr lang="en-GB" sz="1600" dirty="0" smtClean="0"/>
              <a:t>10 – The variety of life</a:t>
            </a:r>
          </a:p>
          <a:p>
            <a:r>
              <a:rPr lang="en-GB" sz="1600" dirty="0" smtClean="0"/>
              <a:t>11 – The cell cycle</a:t>
            </a:r>
          </a:p>
          <a:p>
            <a:r>
              <a:rPr lang="en-GB" sz="1600" dirty="0" smtClean="0"/>
              <a:t>12 – Cellular organisation</a:t>
            </a:r>
          </a:p>
          <a:p>
            <a:r>
              <a:rPr lang="en-GB" sz="1600" dirty="0" smtClean="0"/>
              <a:t>13 – Exchange and transport</a:t>
            </a:r>
          </a:p>
          <a:p>
            <a:endParaRPr lang="en-GB" sz="1600" dirty="0"/>
          </a:p>
          <a:p>
            <a:r>
              <a:rPr lang="en-GB" sz="1600" dirty="0" smtClean="0"/>
              <a:t>14 – Classification</a:t>
            </a:r>
          </a:p>
          <a:p>
            <a:r>
              <a:rPr lang="en-GB" sz="1600" dirty="0" smtClean="0"/>
              <a:t>15 – Evidence for relationships between organisms</a:t>
            </a:r>
          </a:p>
          <a:p>
            <a:r>
              <a:rPr lang="en-GB" sz="1600" dirty="0" smtClean="0"/>
              <a:t>16 – Adaptation and selection</a:t>
            </a:r>
          </a:p>
          <a:p>
            <a:r>
              <a:rPr lang="en-GB" sz="1600" dirty="0" smtClean="0"/>
              <a:t>17 – Biodiversity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1700809"/>
            <a:ext cx="3383880" cy="1402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/>
              <a:t>Length</a:t>
            </a:r>
            <a:r>
              <a:rPr lang="en-GB" b="1" dirty="0"/>
              <a:t>:</a:t>
            </a:r>
            <a:r>
              <a:rPr lang="en-GB" dirty="0" smtClean="0"/>
              <a:t> 1 hour and 45 minutes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/>
              <a:t>Total marks:</a:t>
            </a:r>
            <a:r>
              <a:rPr lang="en-GB" dirty="0" smtClean="0"/>
              <a:t> 85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b="1" dirty="0" smtClean="0"/>
              <a:t>Percentage of AS/A2:</a:t>
            </a:r>
            <a:r>
              <a:rPr lang="en-GB" dirty="0" smtClean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46.7%/23.3%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284984"/>
            <a:ext cx="8784480" cy="3384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just"/>
            <a:r>
              <a:rPr lang="en-GB" b="1" dirty="0" smtClean="0"/>
              <a:t>Unit introduction:</a:t>
            </a:r>
          </a:p>
          <a:p>
            <a:pPr algn="just"/>
            <a:r>
              <a:rPr lang="en-US" sz="1550" dirty="0"/>
              <a:t>Although a species may be </a:t>
            </a:r>
            <a:r>
              <a:rPr lang="en-US" sz="1550" dirty="0" smtClean="0"/>
              <a:t>defined </a:t>
            </a:r>
            <a:r>
              <a:rPr lang="en-US" sz="1550" dirty="0"/>
              <a:t>in terms </a:t>
            </a:r>
            <a:r>
              <a:rPr lang="en-US" sz="1550" dirty="0" smtClean="0"/>
              <a:t>of similarity</a:t>
            </a:r>
            <a:r>
              <a:rPr lang="en-US" sz="1550" dirty="0"/>
              <a:t>, there is frequently considerable </a:t>
            </a:r>
            <a:r>
              <a:rPr lang="en-US" sz="1550" dirty="0" smtClean="0"/>
              <a:t>intraspecific variation </a:t>
            </a:r>
            <a:r>
              <a:rPr lang="en-US" sz="1550" dirty="0"/>
              <a:t>and this is </a:t>
            </a:r>
            <a:r>
              <a:rPr lang="en-US" sz="1550" dirty="0" smtClean="0"/>
              <a:t>influenced </a:t>
            </a:r>
            <a:r>
              <a:rPr lang="en-US" sz="1550" dirty="0"/>
              <a:t>by genetic </a:t>
            </a:r>
            <a:r>
              <a:rPr lang="en-US" sz="1550" dirty="0" smtClean="0"/>
              <a:t>and environmental </a:t>
            </a:r>
            <a:r>
              <a:rPr lang="en-US" sz="1550" dirty="0"/>
              <a:t>factors. DNA is an </a:t>
            </a:r>
            <a:r>
              <a:rPr lang="en-US" sz="1550" dirty="0" smtClean="0"/>
              <a:t>information carrying molecule</a:t>
            </a:r>
            <a:r>
              <a:rPr lang="en-US" sz="1550" dirty="0"/>
              <a:t>, and similarities and </a:t>
            </a:r>
            <a:r>
              <a:rPr lang="en-US" sz="1550" dirty="0" smtClean="0"/>
              <a:t>differences in </a:t>
            </a:r>
            <a:r>
              <a:rPr lang="en-US" sz="1550" dirty="0"/>
              <a:t>the sequence of bases in DNA result in </a:t>
            </a:r>
            <a:r>
              <a:rPr lang="en-US" sz="1550" dirty="0" smtClean="0"/>
              <a:t>genetic </a:t>
            </a:r>
            <a:r>
              <a:rPr lang="en-GB" sz="1550" dirty="0" smtClean="0"/>
              <a:t>diversity</a:t>
            </a:r>
            <a:r>
              <a:rPr lang="en-GB" sz="1550" dirty="0"/>
              <a:t>.</a:t>
            </a:r>
          </a:p>
          <a:p>
            <a:pPr algn="just"/>
            <a:r>
              <a:rPr lang="en-US" sz="1550" dirty="0"/>
              <a:t>The variety of life is extensive and is </a:t>
            </a:r>
            <a:r>
              <a:rPr lang="en-US" sz="1550" dirty="0" smtClean="0"/>
              <a:t>reflected in similarities </a:t>
            </a:r>
            <a:r>
              <a:rPr lang="en-US" sz="1550" dirty="0"/>
              <a:t>and differences in its biochemical </a:t>
            </a:r>
            <a:r>
              <a:rPr lang="en-US" sz="1550" dirty="0" smtClean="0"/>
              <a:t>basis and </a:t>
            </a:r>
            <a:r>
              <a:rPr lang="en-US" sz="1550" dirty="0"/>
              <a:t>cellular </a:t>
            </a:r>
            <a:r>
              <a:rPr lang="en-US" sz="1550" dirty="0" err="1"/>
              <a:t>organisation</a:t>
            </a:r>
            <a:r>
              <a:rPr lang="en-US" sz="1550" dirty="0"/>
              <a:t>. Factors such as size </a:t>
            </a:r>
            <a:r>
              <a:rPr lang="en-US" sz="1550" dirty="0" smtClean="0"/>
              <a:t>and metabolic </a:t>
            </a:r>
            <a:r>
              <a:rPr lang="en-US" sz="1550" dirty="0"/>
              <a:t>rate affect the requirements of </a:t>
            </a:r>
            <a:r>
              <a:rPr lang="en-US" sz="1550" dirty="0" smtClean="0"/>
              <a:t>organisms and </a:t>
            </a:r>
            <a:r>
              <a:rPr lang="en-US" sz="1550" dirty="0"/>
              <a:t>this gives rise to adaptations such as </a:t>
            </a:r>
            <a:r>
              <a:rPr lang="en-US" sz="1550" dirty="0" err="1" smtClean="0"/>
              <a:t>specialised</a:t>
            </a:r>
            <a:r>
              <a:rPr lang="en-US" sz="1550" dirty="0" smtClean="0"/>
              <a:t> exchange </a:t>
            </a:r>
            <a:r>
              <a:rPr lang="en-US" sz="1550" dirty="0"/>
              <a:t>surfaces and mass transport systems.</a:t>
            </a:r>
          </a:p>
          <a:p>
            <a:pPr algn="just"/>
            <a:r>
              <a:rPr lang="en-US" sz="1550" dirty="0" smtClean="0"/>
              <a:t>Classification </a:t>
            </a:r>
            <a:r>
              <a:rPr lang="en-US" sz="1550" dirty="0"/>
              <a:t>is a means of </a:t>
            </a:r>
            <a:r>
              <a:rPr lang="en-US" sz="1550" dirty="0" err="1"/>
              <a:t>organising</a:t>
            </a:r>
            <a:r>
              <a:rPr lang="en-US" sz="1550" dirty="0"/>
              <a:t> the variety </a:t>
            </a:r>
            <a:r>
              <a:rPr lang="en-US" sz="1550" dirty="0" smtClean="0"/>
              <a:t>of life </a:t>
            </a:r>
            <a:r>
              <a:rPr lang="en-US" sz="1550" dirty="0"/>
              <a:t>based on relationships between organisms </a:t>
            </a:r>
            <a:r>
              <a:rPr lang="en-US" sz="1550" dirty="0" smtClean="0"/>
              <a:t>and is </a:t>
            </a:r>
            <a:r>
              <a:rPr lang="en-US" sz="1550" dirty="0"/>
              <a:t>built round the concept of a species. Originally</a:t>
            </a:r>
            <a:r>
              <a:rPr lang="en-US" sz="1550" dirty="0" smtClean="0"/>
              <a:t>, classification </a:t>
            </a:r>
            <a:r>
              <a:rPr lang="en-US" sz="1550" dirty="0"/>
              <a:t>systems were based on </a:t>
            </a:r>
            <a:r>
              <a:rPr lang="en-US" sz="1550" dirty="0" smtClean="0"/>
              <a:t>observable features </a:t>
            </a:r>
            <a:r>
              <a:rPr lang="en-US" sz="1550" dirty="0"/>
              <a:t>but more recent approaches draw on a </a:t>
            </a:r>
            <a:r>
              <a:rPr lang="en-US" sz="1550" dirty="0" smtClean="0"/>
              <a:t>wider range </a:t>
            </a:r>
            <a:r>
              <a:rPr lang="en-US" sz="1550" dirty="0"/>
              <a:t>of evidence to clarify relationships </a:t>
            </a:r>
            <a:r>
              <a:rPr lang="en-US" sz="1550" dirty="0" smtClean="0"/>
              <a:t>between organisms</a:t>
            </a:r>
            <a:r>
              <a:rPr lang="en-US" sz="1550" dirty="0"/>
              <a:t>. Variation that exists at the </a:t>
            </a:r>
            <a:r>
              <a:rPr lang="en-US" sz="1550" dirty="0" smtClean="0"/>
              <a:t>interspecific level </a:t>
            </a:r>
            <a:r>
              <a:rPr lang="en-US" sz="1550" dirty="0"/>
              <a:t>contributes to the biodiversity of </a:t>
            </a:r>
            <a:r>
              <a:rPr lang="en-US" sz="1550" dirty="0" smtClean="0"/>
              <a:t>communities </a:t>
            </a:r>
            <a:r>
              <a:rPr lang="en-GB" sz="1550" dirty="0" smtClean="0"/>
              <a:t>and </a:t>
            </a:r>
            <a:r>
              <a:rPr lang="en-GB" sz="1550" dirty="0"/>
              <a:t>ecosystems.</a:t>
            </a:r>
          </a:p>
        </p:txBody>
      </p:sp>
    </p:spTree>
    <p:extLst>
      <p:ext uri="{BB962C8B-B14F-4D97-AF65-F5344CB8AC3E}">
        <p14:creationId xmlns:p14="http://schemas.microsoft.com/office/powerpoint/2010/main" val="27832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8: DNA and meiosis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938" y="1412776"/>
            <a:ext cx="439806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The diagram shows part of a DNA molecule.</a:t>
            </a:r>
          </a:p>
          <a:p>
            <a:endParaRPr lang="en-GB" sz="1600" b="1" dirty="0" smtClean="0"/>
          </a:p>
          <a:p>
            <a:endParaRPr lang="en-GB" sz="1600" b="1" dirty="0"/>
          </a:p>
          <a:p>
            <a:endParaRPr lang="en-GB" sz="1600" b="1" dirty="0" smtClean="0"/>
          </a:p>
          <a:p>
            <a:endParaRPr lang="en-GB" sz="1600" b="1" dirty="0"/>
          </a:p>
          <a:p>
            <a:endParaRPr lang="en-GB" sz="1600" b="1" dirty="0" smtClean="0"/>
          </a:p>
          <a:p>
            <a:endParaRPr lang="en-US" sz="1600" dirty="0" smtClean="0"/>
          </a:p>
          <a:p>
            <a:r>
              <a:rPr lang="en-US" sz="1600" dirty="0" smtClean="0"/>
              <a:t>Name </a:t>
            </a:r>
            <a:r>
              <a:rPr lang="en-US" sz="1600" dirty="0"/>
              <a:t>the </a:t>
            </a:r>
            <a:r>
              <a:rPr lang="en-US" sz="1600" b="1" dirty="0"/>
              <a:t>two </a:t>
            </a:r>
            <a:r>
              <a:rPr lang="en-US" sz="1600" dirty="0"/>
              <a:t>components of the part of the DNA molecule </a:t>
            </a:r>
            <a:r>
              <a:rPr lang="en-US" sz="1600" dirty="0" err="1"/>
              <a:t>labelled</a:t>
            </a:r>
            <a:r>
              <a:rPr lang="en-US" sz="1600" dirty="0"/>
              <a:t> </a:t>
            </a:r>
            <a:r>
              <a:rPr lang="en-US" sz="1600" b="1" dirty="0"/>
              <a:t>M</a:t>
            </a:r>
            <a:r>
              <a:rPr lang="en-US" sz="1600" dirty="0"/>
              <a:t>.</a:t>
            </a:r>
          </a:p>
          <a:p>
            <a:r>
              <a:rPr lang="en-GB" sz="1600" dirty="0" smtClean="0"/>
              <a:t>1</a:t>
            </a:r>
          </a:p>
          <a:p>
            <a:endParaRPr lang="en-GB" sz="1600" dirty="0" smtClean="0"/>
          </a:p>
          <a:p>
            <a:r>
              <a:rPr lang="en-GB" sz="1600" dirty="0" smtClean="0"/>
              <a:t>2 </a:t>
            </a:r>
          </a:p>
          <a:p>
            <a:endParaRPr lang="en-GB" sz="1600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  <a:p>
            <a:r>
              <a:rPr lang="en-US" sz="1600" dirty="0" smtClean="0"/>
              <a:t>What </a:t>
            </a:r>
            <a:r>
              <a:rPr lang="en-US" sz="1600" dirty="0"/>
              <a:t>is the maximum number of amino acids for which this piece of DNA </a:t>
            </a:r>
            <a:r>
              <a:rPr lang="en-US" sz="1600" dirty="0" smtClean="0"/>
              <a:t>could </a:t>
            </a:r>
            <a:r>
              <a:rPr lang="en-GB" sz="1600" dirty="0" smtClean="0"/>
              <a:t>code?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pPr algn="r"/>
            <a:r>
              <a:rPr lang="en-GB" sz="1600" dirty="0"/>
              <a:t>(1 mark)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5" y="1815852"/>
            <a:ext cx="30194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16016" y="1412776"/>
            <a:ext cx="424847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Scientists calculated the percentage of different bases in the DNA from a species </a:t>
            </a:r>
            <a:r>
              <a:rPr lang="en-US" sz="1400" dirty="0" smtClean="0"/>
              <a:t>of bacterium</a:t>
            </a:r>
            <a:r>
              <a:rPr lang="en-US" sz="1400" dirty="0"/>
              <a:t>. They found that 14% of the bases were guanine.</a:t>
            </a:r>
          </a:p>
          <a:p>
            <a:r>
              <a:rPr lang="en-US" sz="1400" dirty="0" smtClean="0"/>
              <a:t>What </a:t>
            </a:r>
            <a:r>
              <a:rPr lang="en-US" sz="1400" dirty="0"/>
              <a:t>percentage of the bases in this species of bacterium was cytosine</a:t>
            </a:r>
            <a:r>
              <a:rPr lang="en-US" sz="1400" dirty="0" smtClean="0"/>
              <a:t>?</a:t>
            </a:r>
          </a:p>
          <a:p>
            <a:endParaRPr lang="en-US" sz="1400" dirty="0" smtClean="0"/>
          </a:p>
          <a:p>
            <a:endParaRPr lang="en-US" sz="1400" dirty="0"/>
          </a:p>
          <a:p>
            <a:pPr algn="r"/>
            <a:r>
              <a:rPr lang="en-GB" sz="1400" dirty="0"/>
              <a:t>Answer ....................................... (1 mark)</a:t>
            </a:r>
          </a:p>
          <a:p>
            <a:r>
              <a:rPr lang="en-US" sz="1400" dirty="0" smtClean="0"/>
              <a:t>What </a:t>
            </a:r>
            <a:r>
              <a:rPr lang="en-US" sz="1400" dirty="0"/>
              <a:t>percentage of the bases in this species of bacterium was adenine</a:t>
            </a:r>
            <a:r>
              <a:rPr lang="en-US" sz="1400" dirty="0" smtClean="0"/>
              <a:t>?</a:t>
            </a:r>
          </a:p>
          <a:p>
            <a:endParaRPr lang="en-US" sz="1400" dirty="0" smtClean="0"/>
          </a:p>
          <a:p>
            <a:endParaRPr lang="en-US" sz="1400" dirty="0"/>
          </a:p>
          <a:p>
            <a:pPr algn="r"/>
            <a:r>
              <a:rPr lang="en-GB" sz="1400" dirty="0"/>
              <a:t>Answer ....................................... (1 mark)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scientists found that, in a second species of bacterium, 29% of the bases </a:t>
            </a:r>
            <a:r>
              <a:rPr lang="en-US" sz="1400" dirty="0" smtClean="0"/>
              <a:t>were </a:t>
            </a:r>
            <a:r>
              <a:rPr lang="en-GB" sz="1400" dirty="0" smtClean="0"/>
              <a:t>guanine. </a:t>
            </a:r>
            <a:r>
              <a:rPr lang="en-US" sz="1400" dirty="0" smtClean="0"/>
              <a:t>Explain </a:t>
            </a:r>
            <a:r>
              <a:rPr lang="en-US" sz="1400" dirty="0"/>
              <a:t>the difference in the percentage of guanine bases in the two species </a:t>
            </a:r>
            <a:r>
              <a:rPr lang="en-US" sz="1400" dirty="0" smtClean="0"/>
              <a:t>of </a:t>
            </a:r>
            <a:r>
              <a:rPr lang="en-GB" sz="1400" dirty="0" smtClean="0"/>
              <a:t>bacterium</a:t>
            </a:r>
            <a:r>
              <a:rPr lang="en-GB" sz="1400" dirty="0"/>
              <a:t>.</a:t>
            </a:r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pPr algn="r"/>
            <a:r>
              <a:rPr lang="en-GB" sz="1400" dirty="0" smtClean="0"/>
              <a:t>(</a:t>
            </a:r>
            <a:r>
              <a:rPr lang="en-GB" sz="1400" dirty="0"/>
              <a:t>2 marks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904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8: DNA and meiosis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717" y="1340768"/>
            <a:ext cx="4351284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Figure 3 </a:t>
            </a:r>
            <a:r>
              <a:rPr lang="en-US" sz="1600" dirty="0"/>
              <a:t>shows a pair of chromosomes at the start of meiosis. The letters </a:t>
            </a:r>
            <a:r>
              <a:rPr lang="en-US" sz="1600" dirty="0" smtClean="0"/>
              <a:t>represent </a:t>
            </a:r>
            <a:r>
              <a:rPr lang="en-GB" sz="1600" dirty="0" smtClean="0"/>
              <a:t>alleles</a:t>
            </a:r>
            <a:r>
              <a:rPr lang="en-GB" sz="1600" dirty="0"/>
              <a:t>.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What </a:t>
            </a:r>
            <a:r>
              <a:rPr lang="en-US" sz="1600" dirty="0"/>
              <a:t>is an allele?</a:t>
            </a:r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  <a:p>
            <a:r>
              <a:rPr lang="en-US" sz="1600" dirty="0" smtClean="0"/>
              <a:t>Explain </a:t>
            </a:r>
            <a:r>
              <a:rPr lang="en-US" sz="1600" dirty="0"/>
              <a:t>the appearance of one of the chromosomes in </a:t>
            </a:r>
            <a:r>
              <a:rPr lang="en-US" sz="1600" b="1" dirty="0"/>
              <a:t>Figure 3</a:t>
            </a:r>
            <a:r>
              <a:rPr lang="en-US" sz="1600" dirty="0"/>
              <a:t>.</a:t>
            </a:r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788024" y="1334373"/>
            <a:ext cx="4176463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550" dirty="0"/>
              <a:t>The cell containing this pair of </a:t>
            </a:r>
            <a:r>
              <a:rPr lang="en-US" sz="1550" dirty="0" smtClean="0"/>
              <a:t>chromosomes </a:t>
            </a:r>
            <a:r>
              <a:rPr lang="en-US" sz="1550" dirty="0"/>
              <a:t>divided by meiosis. </a:t>
            </a:r>
            <a:r>
              <a:rPr lang="en-US" sz="1550" b="1" dirty="0"/>
              <a:t>Figure 4 </a:t>
            </a:r>
            <a:r>
              <a:rPr lang="en-US" sz="1550" dirty="0"/>
              <a:t>shows </a:t>
            </a:r>
            <a:r>
              <a:rPr lang="en-US" sz="1550" dirty="0" smtClean="0"/>
              <a:t>the distribution </a:t>
            </a:r>
            <a:r>
              <a:rPr lang="en-US" sz="1550" dirty="0"/>
              <a:t>of chromosomes from this pair in four of the gametes produced</a:t>
            </a:r>
            <a:r>
              <a:rPr lang="en-US" sz="1550" dirty="0" smtClean="0"/>
              <a:t>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Some </a:t>
            </a:r>
            <a:r>
              <a:rPr lang="en-US" sz="1600" dirty="0"/>
              <a:t>of the gametes formed during meiosis have new combinations of alleles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Explain </a:t>
            </a:r>
            <a:r>
              <a:rPr lang="en-US" sz="1600" dirty="0"/>
              <a:t>how the gametes with the combinations of alleles </a:t>
            </a:r>
            <a:r>
              <a:rPr lang="en-US" sz="1600" dirty="0" err="1"/>
              <a:t>Ef</a:t>
            </a:r>
            <a:r>
              <a:rPr lang="en-US" sz="1600" dirty="0"/>
              <a:t> and </a:t>
            </a:r>
            <a:r>
              <a:rPr lang="en-US" sz="1600" dirty="0" err="1"/>
              <a:t>eF</a:t>
            </a:r>
            <a:r>
              <a:rPr lang="en-US" sz="1600" dirty="0"/>
              <a:t> have </a:t>
            </a:r>
            <a:r>
              <a:rPr lang="en-US" sz="1600" dirty="0" smtClean="0"/>
              <a:t>been </a:t>
            </a:r>
            <a:r>
              <a:rPr lang="en-GB" sz="1600" dirty="0" smtClean="0"/>
              <a:t>produced</a:t>
            </a:r>
            <a:r>
              <a:rPr lang="en-GB" sz="1600" dirty="0"/>
              <a:t>.</a:t>
            </a:r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175304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23" y="2420888"/>
            <a:ext cx="3870049" cy="118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8: DNA and meiosis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717" y="1340768"/>
            <a:ext cx="4351284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Only </a:t>
            </a:r>
            <a:r>
              <a:rPr lang="en-US" sz="1600" dirty="0"/>
              <a:t>a few gametes have the new combination of alleles </a:t>
            </a:r>
            <a:r>
              <a:rPr lang="en-US" sz="1600" dirty="0" err="1"/>
              <a:t>Ef</a:t>
            </a:r>
            <a:r>
              <a:rPr lang="en-US" sz="1600" dirty="0"/>
              <a:t> and </a:t>
            </a:r>
            <a:r>
              <a:rPr lang="en-US" sz="1600" dirty="0" err="1"/>
              <a:t>eF</a:t>
            </a:r>
            <a:r>
              <a:rPr lang="en-US" sz="1600" dirty="0"/>
              <a:t>. Most </a:t>
            </a:r>
            <a:r>
              <a:rPr lang="en-US" sz="1600" dirty="0" smtClean="0"/>
              <a:t>gametes have </a:t>
            </a:r>
            <a:r>
              <a:rPr lang="en-US" sz="1600" dirty="0"/>
              <a:t>the combination of alleles EF and </a:t>
            </a:r>
            <a:r>
              <a:rPr lang="en-US" sz="1600" dirty="0" err="1"/>
              <a:t>ef</a:t>
            </a:r>
            <a:r>
              <a:rPr lang="en-US" sz="1600" dirty="0"/>
              <a:t>. Suggest why only a few gametes </a:t>
            </a:r>
            <a:r>
              <a:rPr lang="en-US" sz="1600" dirty="0" smtClean="0"/>
              <a:t>have the new </a:t>
            </a:r>
            <a:r>
              <a:rPr lang="en-US" sz="1600" dirty="0"/>
              <a:t>combination of alleles, </a:t>
            </a:r>
            <a:r>
              <a:rPr lang="en-US" sz="1600" dirty="0" err="1"/>
              <a:t>Ef</a:t>
            </a:r>
            <a:r>
              <a:rPr lang="en-US" sz="1600" dirty="0"/>
              <a:t> and </a:t>
            </a:r>
            <a:r>
              <a:rPr lang="en-US" sz="1600" dirty="0" err="1"/>
              <a:t>eF</a:t>
            </a:r>
            <a:r>
              <a:rPr lang="en-US" sz="1600" dirty="0"/>
              <a:t>.</a:t>
            </a:r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  <a:p>
            <a:r>
              <a:rPr lang="en-US" sz="1600" b="1" dirty="0" smtClean="0"/>
              <a:t>Figure </a:t>
            </a:r>
            <a:r>
              <a:rPr lang="en-US" sz="1600" b="1" dirty="0"/>
              <a:t>5 </a:t>
            </a:r>
            <a:r>
              <a:rPr lang="en-US" sz="1600" dirty="0"/>
              <a:t>shows a cell with six chromosomes.</a:t>
            </a:r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788024" y="1334373"/>
            <a:ext cx="4176463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This cell </a:t>
            </a:r>
            <a:r>
              <a:rPr lang="en-US" sz="1600" dirty="0"/>
              <a:t>produces gametes by meiosis. Draw a diagram to show the chromosomes </a:t>
            </a:r>
            <a:r>
              <a:rPr lang="en-US" sz="1600" dirty="0" smtClean="0"/>
              <a:t>in </a:t>
            </a:r>
            <a:r>
              <a:rPr lang="en-GB" sz="1600" dirty="0" smtClean="0"/>
              <a:t>one </a:t>
            </a:r>
            <a:r>
              <a:rPr lang="en-GB" sz="1600" dirty="0"/>
              <a:t>of the gametes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pPr algn="r"/>
            <a:r>
              <a:rPr lang="en-GB" sz="1600" dirty="0"/>
              <a:t>(2 marks)</a:t>
            </a:r>
          </a:p>
          <a:p>
            <a:r>
              <a:rPr lang="en-US" sz="1600" dirty="0" smtClean="0"/>
              <a:t>How </a:t>
            </a:r>
            <a:r>
              <a:rPr lang="en-US" sz="1600" dirty="0"/>
              <a:t>many different types of gametes could be produced from this cell as a result of</a:t>
            </a:r>
          </a:p>
          <a:p>
            <a:r>
              <a:rPr lang="en-US" sz="1600" dirty="0"/>
              <a:t>different combinations of maternal and  paternal chromosomes? </a:t>
            </a:r>
            <a:endParaRPr lang="en-US" sz="1600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 smtClean="0"/>
          </a:p>
          <a:p>
            <a:endParaRPr lang="en-US" sz="1600" i="1" dirty="0"/>
          </a:p>
          <a:p>
            <a:endParaRPr lang="en-US" sz="1600" i="1" dirty="0"/>
          </a:p>
          <a:p>
            <a:pPr algn="r"/>
            <a:r>
              <a:rPr lang="en-US" sz="1600" dirty="0" smtClean="0"/>
              <a:t>(</a:t>
            </a:r>
            <a:r>
              <a:rPr lang="en-US" sz="1600" dirty="0"/>
              <a:t>1 mark</a:t>
            </a:r>
            <a:r>
              <a:rPr lang="en-US" sz="1600" dirty="0" smtClean="0"/>
              <a:t>)</a:t>
            </a:r>
            <a:endParaRPr lang="en-GB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19154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9: Genetic diversity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24847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9.1 Genetic diversity and the influences on it:</a:t>
            </a:r>
          </a:p>
          <a:p>
            <a:r>
              <a:rPr lang="en-GB" sz="1400" dirty="0" smtClean="0"/>
              <a:t>Why are organisms difference from one another?</a:t>
            </a:r>
          </a:p>
          <a:p>
            <a:r>
              <a:rPr lang="en-GB" sz="1400" dirty="0" smtClean="0"/>
              <a:t>What factors influence genetic diversity?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788510"/>
            <a:ext cx="4392488" cy="745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 </a:t>
            </a:r>
            <a:r>
              <a:rPr lang="en-GB" sz="1400" dirty="0" smtClean="0"/>
              <a:t>species; alleles; genetic diversity; artificial selection; founder effect; genetic bottleneck; selective breeding; artificial insemination;</a:t>
            </a:r>
            <a:endParaRPr lang="en-GB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1772816"/>
            <a:ext cx="4248472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is genetic diversity?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275976"/>
            <a:ext cx="4248472" cy="3249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is selective breeding?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Is it ethical?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772816"/>
            <a:ext cx="4392488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is the founder effect?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149080"/>
            <a:ext cx="4392488" cy="23762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is a genetic bottle neck and what effect does it have?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673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9: Genetic diversity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350630"/>
            <a:ext cx="8784976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A species of seal shows genetic diversity. Explain what is meant by genetic</a:t>
            </a:r>
          </a:p>
          <a:p>
            <a:r>
              <a:rPr lang="en-GB" sz="1600" dirty="0"/>
              <a:t>diversity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  <a:p>
            <a:r>
              <a:rPr lang="en-US" sz="1600" dirty="0" smtClean="0"/>
              <a:t>In </a:t>
            </a:r>
            <a:r>
              <a:rPr lang="en-US" sz="1600" dirty="0"/>
              <a:t>the late 18th century, the population of northern elephant seals was estimated to </a:t>
            </a:r>
            <a:r>
              <a:rPr lang="en-US" sz="1600" dirty="0" smtClean="0"/>
              <a:t>be about </a:t>
            </a:r>
            <a:r>
              <a:rPr lang="en-US" sz="1600" dirty="0"/>
              <a:t>150 000. These seals lived in different colonies in different places. The </a:t>
            </a:r>
            <a:r>
              <a:rPr lang="en-US" sz="1600" dirty="0" smtClean="0"/>
              <a:t>seals were </a:t>
            </a:r>
            <a:r>
              <a:rPr lang="en-US" sz="1600" dirty="0"/>
              <a:t>then hunted. By 1910, the total population had fallen to under 100. All </a:t>
            </a:r>
            <a:r>
              <a:rPr lang="en-US" sz="1600" dirty="0" smtClean="0"/>
              <a:t>these seals </a:t>
            </a:r>
            <a:r>
              <a:rPr lang="en-US" sz="1600" dirty="0"/>
              <a:t>lived in a single colony on one island. Hunting then stopped. </a:t>
            </a:r>
            <a:r>
              <a:rPr lang="en-US" sz="1600" dirty="0" smtClean="0"/>
              <a:t>Numbers increased </a:t>
            </a:r>
            <a:r>
              <a:rPr lang="en-US" sz="1600" dirty="0"/>
              <a:t>and there are now approximately 150 000 seals living in many </a:t>
            </a:r>
            <a:r>
              <a:rPr lang="en-US" sz="1600" dirty="0" smtClean="0"/>
              <a:t>different </a:t>
            </a:r>
            <a:r>
              <a:rPr lang="en-GB" sz="1600" dirty="0" smtClean="0"/>
              <a:t>colonies</a:t>
            </a:r>
            <a:r>
              <a:rPr lang="en-GB" sz="1600" dirty="0"/>
              <a:t>.</a:t>
            </a:r>
          </a:p>
          <a:p>
            <a:r>
              <a:rPr lang="en-US" sz="1600" dirty="0"/>
              <a:t>Use this information to explain</a:t>
            </a:r>
          </a:p>
          <a:p>
            <a:r>
              <a:rPr lang="en-US" sz="1600" dirty="0" smtClean="0"/>
              <a:t>what </a:t>
            </a:r>
            <a:r>
              <a:rPr lang="en-US" sz="1600" dirty="0"/>
              <a:t>is meant by a genetic bottleneck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pPr algn="r"/>
            <a:r>
              <a:rPr lang="en-GB" sz="1600" dirty="0"/>
              <a:t>(2 marks)</a:t>
            </a:r>
          </a:p>
          <a:p>
            <a:r>
              <a:rPr lang="en-US" sz="1600" dirty="0" smtClean="0"/>
              <a:t>how </a:t>
            </a:r>
            <a:r>
              <a:rPr lang="en-US" sz="1600" dirty="0"/>
              <a:t>you would expect the founder effect to have influenced the </a:t>
            </a:r>
            <a:r>
              <a:rPr lang="en-US" sz="1600" dirty="0" smtClean="0"/>
              <a:t>genetic diversity </a:t>
            </a:r>
            <a:r>
              <a:rPr lang="en-US" sz="1600" dirty="0"/>
              <a:t>of northern elephant seals after 1910.</a:t>
            </a:r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10: The variety of life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10.1 Haemoglobin:</a:t>
            </a:r>
          </a:p>
          <a:p>
            <a:r>
              <a:rPr lang="en-GB" sz="1400" dirty="0" smtClean="0"/>
              <a:t>What are haemoglobins and what is their role?</a:t>
            </a:r>
          </a:p>
          <a:p>
            <a:r>
              <a:rPr lang="en-GB" sz="1400" dirty="0" smtClean="0"/>
              <a:t>How to haemoglobins from different organisms differ and why?</a:t>
            </a:r>
          </a:p>
          <a:p>
            <a:r>
              <a:rPr lang="en-GB" sz="1400" dirty="0" smtClean="0"/>
              <a:t>What is loading and unloading of oxygen?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916832"/>
            <a:ext cx="3816424" cy="477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Describe the structure of haemoglobin:</a:t>
            </a:r>
          </a:p>
          <a:p>
            <a:r>
              <a:rPr lang="en-GB" sz="1600" dirty="0" smtClean="0"/>
              <a:t>Primary structure: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Secondary structure: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Tertiary structure: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Quaternary structure: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69234" y="1936547"/>
            <a:ext cx="479525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Explain the role of haemoglobin: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169233" y="3429000"/>
            <a:ext cx="479525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Some haemoglobin has a high affinity for oxygen and others a low affinity. What are the theories for having different haemoglobins?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69235" y="5373216"/>
            <a:ext cx="479525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What is oxygen loading and unloading?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965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10: The variety of life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9046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10.2 Oxygen dissociation curves:</a:t>
            </a:r>
          </a:p>
          <a:p>
            <a:r>
              <a:rPr lang="en-GB" sz="1400" dirty="0" smtClean="0"/>
              <a:t>What is an oxygen dissociation curve?</a:t>
            </a:r>
          </a:p>
          <a:p>
            <a:r>
              <a:rPr lang="en-GB" sz="1400" dirty="0" smtClean="0"/>
              <a:t>What is the effect of carbon dioxide concentration on the curve and why?</a:t>
            </a:r>
          </a:p>
          <a:p>
            <a:r>
              <a:rPr lang="en-GB" sz="1400" dirty="0" smtClean="0"/>
              <a:t>How do the properties of the haemoglobin in different organisms relate to the environment and way of life of the organisms concerned?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788510"/>
            <a:ext cx="2736304" cy="1176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132856"/>
            <a:ext cx="3960440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are the main features of an oxygen dissociation curve?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2132856"/>
            <a:ext cx="4602574" cy="44644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the Bohr effect, using the graph to help:</a:t>
            </a:r>
            <a:endParaRPr lang="en-GB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7" y="3825344"/>
            <a:ext cx="2248013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4509120"/>
            <a:ext cx="3960440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How does the loading and unloading of oxygen work?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887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10: The variety of life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0" y="764704"/>
            <a:ext cx="6768754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10.3 Starch, glycogen and cellulose:</a:t>
            </a:r>
          </a:p>
          <a:p>
            <a:r>
              <a:rPr lang="en-GB" sz="1400" dirty="0" smtClean="0"/>
              <a:t>How are </a:t>
            </a:r>
            <a:r>
              <a:rPr lang="el-GR" sz="1400" dirty="0" smtClean="0">
                <a:latin typeface="Arial"/>
                <a:cs typeface="Arial"/>
              </a:rPr>
              <a:t>α</a:t>
            </a:r>
            <a:r>
              <a:rPr lang="en-GB" sz="1400" dirty="0" smtClean="0">
                <a:latin typeface="Arial"/>
                <a:cs typeface="Arial"/>
              </a:rPr>
              <a:t>-glucose monomers arranged to form the polymers of starch and glycogen?</a:t>
            </a:r>
          </a:p>
          <a:p>
            <a:r>
              <a:rPr lang="en-GB" sz="1400" dirty="0" smtClean="0">
                <a:latin typeface="Arial"/>
                <a:cs typeface="Arial"/>
              </a:rPr>
              <a:t>How are </a:t>
            </a:r>
            <a:r>
              <a:rPr lang="el-GR" sz="1400" dirty="0" smtClean="0">
                <a:latin typeface="Arial"/>
                <a:cs typeface="Arial"/>
              </a:rPr>
              <a:t>β</a:t>
            </a:r>
            <a:r>
              <a:rPr lang="en-GB" sz="1400" dirty="0" smtClean="0">
                <a:latin typeface="Arial"/>
                <a:cs typeface="Arial"/>
              </a:rPr>
              <a:t>-glucose monomers arranged to form the polymer cellulose?</a:t>
            </a:r>
          </a:p>
          <a:p>
            <a:r>
              <a:rPr lang="en-GB" sz="1400" dirty="0" smtClean="0">
                <a:latin typeface="Arial"/>
                <a:cs typeface="Arial"/>
              </a:rPr>
              <a:t>How do the molecular structure of starch, glycogen and cellulose relate to their function?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764704"/>
            <a:ext cx="1872208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 </a:t>
            </a:r>
          </a:p>
          <a:p>
            <a:r>
              <a:rPr lang="en-GB" sz="1400" dirty="0" smtClean="0"/>
              <a:t>starch; condensation reaction; osmosis; glycogen; cellulose; hydrogen bonds</a:t>
            </a:r>
            <a:endParaRPr lang="en-GB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79512" y="2348880"/>
            <a:ext cx="4248472" cy="30243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Label the diagram to showing the structure of starch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List some of the properties of starch: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3027059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580856"/>
            <a:ext cx="4248472" cy="101649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us glycogen?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2348880"/>
            <a:ext cx="4392488" cy="4248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Draw a diagram to show the structure of cellulose: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Explain how it’s structure relates to it’s function: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324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04864"/>
            <a:ext cx="3168352" cy="43204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dirty="0" smtClean="0"/>
              <a:t>Label the structures in a leaf palisade cell: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10: The variety of life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97666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10.4 Plant cell structure:</a:t>
            </a:r>
          </a:p>
          <a:p>
            <a:r>
              <a:rPr lang="en-GB" sz="1400" dirty="0" smtClean="0"/>
              <a:t>What is the structure of leaf palisade cells?</a:t>
            </a:r>
          </a:p>
          <a:p>
            <a:r>
              <a:rPr lang="en-GB" sz="1400" dirty="0" smtClean="0"/>
              <a:t>What is the structure of a chloroplast and how is it related to its function?</a:t>
            </a:r>
          </a:p>
          <a:p>
            <a:r>
              <a:rPr lang="en-GB" sz="1400" dirty="0" smtClean="0"/>
              <a:t>What is the plant cell wall composed of and what is its function?</a:t>
            </a:r>
          </a:p>
          <a:p>
            <a:r>
              <a:rPr lang="en-GB" sz="1400" dirty="0" smtClean="0"/>
              <a:t>How do plant cells differ from animal cells?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788510"/>
            <a:ext cx="2592288" cy="1176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palisade; eukaryotic cell; chloroplast; grana; thylakoids; chlorophyll; </a:t>
            </a:r>
            <a:r>
              <a:rPr lang="en-GB" sz="1400" dirty="0" err="1" smtClean="0"/>
              <a:t>stroma</a:t>
            </a:r>
            <a:r>
              <a:rPr lang="en-GB" sz="1400" dirty="0" smtClean="0"/>
              <a:t>; lamella; xylem; root hair cell;</a:t>
            </a:r>
            <a:endParaRPr lang="en-GB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4" y="3057103"/>
            <a:ext cx="17907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www.spongelab.com/assets/thumbnails/Spongelab_Chloroplast_Unlabeled_Thumbnail_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38" y="2220083"/>
            <a:ext cx="25717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0264" y="2220083"/>
            <a:ext cx="5464224" cy="24991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tabLst>
                <a:tab pos="2774950" algn="l"/>
                <a:tab pos="3862388" algn="l"/>
              </a:tabLst>
            </a:pPr>
            <a:r>
              <a:rPr lang="en-GB" dirty="0" smtClean="0"/>
              <a:t>Label the structures in a </a:t>
            </a:r>
          </a:p>
          <a:p>
            <a:pPr>
              <a:tabLst>
                <a:tab pos="2774950" algn="l"/>
                <a:tab pos="3862388" algn="l"/>
              </a:tabLst>
            </a:pPr>
            <a:r>
              <a:rPr lang="en-GB" dirty="0" smtClean="0"/>
              <a:t>chloroplast and state their</a:t>
            </a:r>
          </a:p>
          <a:p>
            <a:pPr>
              <a:tabLst>
                <a:tab pos="2774950" algn="l"/>
                <a:tab pos="3862388" algn="l"/>
              </a:tabLst>
            </a:pPr>
            <a:r>
              <a:rPr lang="en-GB" dirty="0" smtClean="0"/>
              <a:t>function: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00264" y="4890308"/>
            <a:ext cx="5464224" cy="16350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tabLst>
                <a:tab pos="2774950" algn="l"/>
                <a:tab pos="3862388" algn="l"/>
              </a:tabLst>
            </a:pPr>
            <a:r>
              <a:rPr lang="en-GB" dirty="0"/>
              <a:t>What is the plant cell wall composed of and what is its function?</a:t>
            </a:r>
          </a:p>
        </p:txBody>
      </p:sp>
    </p:spTree>
    <p:extLst>
      <p:ext uri="{BB962C8B-B14F-4D97-AF65-F5344CB8AC3E}">
        <p14:creationId xmlns:p14="http://schemas.microsoft.com/office/powerpoint/2010/main" val="27447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05" y="1988840"/>
            <a:ext cx="2982267" cy="23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6016" y="1412776"/>
            <a:ext cx="4248472" cy="526297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The graph shows oxygen dissociation curves for toadfish </a:t>
            </a:r>
            <a:r>
              <a:rPr lang="en-US" sz="1600" dirty="0" err="1"/>
              <a:t>haemoglobin</a:t>
            </a:r>
            <a:r>
              <a:rPr lang="en-US" sz="1600" dirty="0"/>
              <a:t> and </a:t>
            </a:r>
            <a:r>
              <a:rPr lang="en-US" sz="1600" dirty="0" smtClean="0"/>
              <a:t>for </a:t>
            </a:r>
            <a:r>
              <a:rPr lang="en-GB" sz="1600" dirty="0" smtClean="0"/>
              <a:t>mackerel </a:t>
            </a:r>
            <a:r>
              <a:rPr lang="en-GB" sz="1600" dirty="0"/>
              <a:t>haemoglobin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US" sz="1600" dirty="0" smtClean="0"/>
              <a:t>Explain </a:t>
            </a:r>
            <a:r>
              <a:rPr lang="en-US" sz="1600" dirty="0"/>
              <a:t>how the shape of the curve for toadfish </a:t>
            </a:r>
            <a:r>
              <a:rPr lang="en-US" sz="1600" dirty="0" err="1"/>
              <a:t>haemoglobin</a:t>
            </a:r>
            <a:r>
              <a:rPr lang="en-US" sz="1600" dirty="0"/>
              <a:t> is related to where the</a:t>
            </a:r>
          </a:p>
          <a:p>
            <a:r>
              <a:rPr lang="en-GB" sz="1600" dirty="0"/>
              <a:t>toadfish is normally found.</a:t>
            </a:r>
          </a:p>
          <a:p>
            <a:endParaRPr lang="en-GB" sz="1600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10: The variety of life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412776"/>
            <a:ext cx="4392488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Figure 6 </a:t>
            </a:r>
            <a:r>
              <a:rPr lang="en-US" sz="1600" dirty="0"/>
              <a:t>shows the oxygen dissociation curve for human </a:t>
            </a:r>
            <a:r>
              <a:rPr lang="en-US" sz="1600" dirty="0" err="1"/>
              <a:t>haemoglobin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Use </a:t>
            </a:r>
            <a:r>
              <a:rPr lang="en-US" sz="1600" b="1" dirty="0"/>
              <a:t>Figure 6 </a:t>
            </a:r>
            <a:r>
              <a:rPr lang="en-US" sz="1600" dirty="0"/>
              <a:t>to describe how </a:t>
            </a:r>
            <a:r>
              <a:rPr lang="en-US" sz="1600" dirty="0" err="1"/>
              <a:t>haemoglobin</a:t>
            </a:r>
            <a:r>
              <a:rPr lang="en-US" sz="1600" dirty="0"/>
              <a:t> loads and unloads oxygen in the body.</a:t>
            </a:r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3 marks)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" y="2055958"/>
            <a:ext cx="3170312" cy="2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7: Variation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3888432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7.1 Investigating variation:</a:t>
            </a:r>
          </a:p>
          <a:p>
            <a:r>
              <a:rPr lang="en-GB" sz="1400" dirty="0" smtClean="0"/>
              <a:t>How is variation measured?</a:t>
            </a:r>
          </a:p>
          <a:p>
            <a:r>
              <a:rPr lang="en-GB" sz="1400" dirty="0" smtClean="0"/>
              <a:t>What is sampling and why is it used?</a:t>
            </a:r>
          </a:p>
          <a:p>
            <a:r>
              <a:rPr lang="en-GB" sz="1400" dirty="0" smtClean="0"/>
              <a:t>What are the causes of variation?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788511"/>
            <a:ext cx="4680520" cy="9610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/>
          </a:p>
          <a:p>
            <a:r>
              <a:rPr lang="en-GB" sz="1400" dirty="0" smtClean="0"/>
              <a:t>interspecific variation; intraspecific variation: sampling bias; chance; random sampling; sample size; mutations; meiosis; fusion; gametes; genetic; environmental</a:t>
            </a:r>
            <a:endParaRPr lang="en-GB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1916832"/>
            <a:ext cx="410445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What is interspecific variation?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What is intraspecific variation?</a:t>
            </a:r>
          </a:p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3638892"/>
            <a:ext cx="410445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What is meant by the term genetic variation?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916832"/>
            <a:ext cx="4392488" cy="4770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How can a population be sampled?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Why might samples not be representative of a population?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How can we increase the reliability of a sample?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90022" y="5345921"/>
            <a:ext cx="409394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What is meant by the term environmental variation?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224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10: The variety of life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412776"/>
            <a:ext cx="439248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The cell walls of potato cells contain cellulose. Cellulose and starch are </a:t>
            </a:r>
            <a:r>
              <a:rPr lang="en-US" sz="1600" dirty="0" smtClean="0"/>
              <a:t>both carbohydrates</a:t>
            </a:r>
            <a:r>
              <a:rPr lang="en-US" sz="1600" dirty="0"/>
              <a:t>. Describe </a:t>
            </a:r>
            <a:r>
              <a:rPr lang="en-US" sz="1600" b="1" dirty="0"/>
              <a:t>two </a:t>
            </a:r>
            <a:r>
              <a:rPr lang="en-US" sz="1600" dirty="0"/>
              <a:t>ways in which molecules of cellulose are similar </a:t>
            </a:r>
            <a:r>
              <a:rPr lang="en-US" sz="1600" dirty="0" smtClean="0"/>
              <a:t>to </a:t>
            </a:r>
            <a:r>
              <a:rPr lang="en-GB" sz="1600" dirty="0" smtClean="0"/>
              <a:t>molecules </a:t>
            </a:r>
            <a:r>
              <a:rPr lang="en-GB" sz="1600" dirty="0"/>
              <a:t>of starch</a:t>
            </a:r>
            <a:r>
              <a:rPr lang="en-GB" sz="1600" dirty="0" smtClean="0"/>
              <a:t>.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1412776"/>
            <a:ext cx="424847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The diagram shows an organism called </a:t>
            </a:r>
            <a:r>
              <a:rPr lang="en-US" sz="1600" i="1" dirty="0" err="1"/>
              <a:t>Chlamydomonas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Name </a:t>
            </a:r>
            <a:r>
              <a:rPr lang="en-US" sz="1600" b="1" dirty="0"/>
              <a:t>two </a:t>
            </a:r>
            <a:r>
              <a:rPr lang="en-US" sz="1600" dirty="0"/>
              <a:t>structures shown in the diagram that are present in plant cells but are </a:t>
            </a:r>
            <a:r>
              <a:rPr lang="en-US" sz="1600" b="1" dirty="0" smtClean="0"/>
              <a:t>not </a:t>
            </a:r>
            <a:r>
              <a:rPr lang="en-GB" sz="1600" dirty="0" smtClean="0"/>
              <a:t>present </a:t>
            </a:r>
            <a:r>
              <a:rPr lang="en-GB" sz="1600" dirty="0"/>
              <a:t>in animal cells.</a:t>
            </a:r>
          </a:p>
          <a:p>
            <a:r>
              <a:rPr lang="en-GB" sz="1600" dirty="0"/>
              <a:t>1 </a:t>
            </a:r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2 </a:t>
            </a:r>
          </a:p>
          <a:p>
            <a:endParaRPr lang="en-GB" sz="1600" dirty="0" smtClean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10787"/>
            <a:ext cx="4140000" cy="179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1735" y="3933056"/>
            <a:ext cx="4400265" cy="27426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1600" dirty="0"/>
              <a:t>Give </a:t>
            </a:r>
            <a:r>
              <a:rPr lang="en-US" sz="1600" b="1" dirty="0"/>
              <a:t>one </a:t>
            </a:r>
            <a:r>
              <a:rPr lang="en-US" sz="1600" dirty="0"/>
              <a:t>feature of starch and explain how this feature enables it to act as a storage</a:t>
            </a:r>
          </a:p>
          <a:p>
            <a:r>
              <a:rPr lang="en-GB" sz="1600" dirty="0"/>
              <a:t>substance.</a:t>
            </a:r>
          </a:p>
          <a:p>
            <a:r>
              <a:rPr lang="en-GB" sz="1600" dirty="0" smtClean="0"/>
              <a:t>Feature:</a:t>
            </a:r>
          </a:p>
          <a:p>
            <a:endParaRPr lang="en-GB" sz="1600" dirty="0"/>
          </a:p>
          <a:p>
            <a:r>
              <a:rPr lang="en-GB" sz="1600" dirty="0" smtClean="0"/>
              <a:t>Explanation:</a:t>
            </a:r>
          </a:p>
          <a:p>
            <a:endParaRPr lang="en-GB" sz="1600" dirty="0"/>
          </a:p>
          <a:p>
            <a:endParaRPr lang="en-GB" sz="1100" dirty="0" smtClean="0"/>
          </a:p>
          <a:p>
            <a:endParaRPr lang="en-GB" sz="1600" dirty="0"/>
          </a:p>
          <a:p>
            <a:endParaRPr lang="en-GB" sz="1600" dirty="0"/>
          </a:p>
          <a:p>
            <a:pPr algn="r"/>
            <a:r>
              <a:rPr lang="en-GB" sz="1600" dirty="0"/>
              <a:t>(2 marks)</a:t>
            </a:r>
          </a:p>
        </p:txBody>
      </p:sp>
    </p:spTree>
    <p:extLst>
      <p:ext uri="{BB962C8B-B14F-4D97-AF65-F5344CB8AC3E}">
        <p14:creationId xmlns:p14="http://schemas.microsoft.com/office/powerpoint/2010/main" val="19394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11: The cell cycle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11.1 Replication of DNA:</a:t>
            </a:r>
          </a:p>
          <a:p>
            <a:r>
              <a:rPr lang="en-GB" sz="1400" dirty="0" smtClean="0"/>
              <a:t>What happens during DNA replication?</a:t>
            </a:r>
          </a:p>
          <a:p>
            <a:r>
              <a:rPr lang="en-GB" sz="1400" dirty="0" smtClean="0"/>
              <a:t>How is a new polynucleotide strand formed?</a:t>
            </a:r>
          </a:p>
          <a:p>
            <a:r>
              <a:rPr lang="en-GB" sz="1400" dirty="0" smtClean="0"/>
              <a:t>Why is the process of DNA replication called semi-conservation?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/>
          </a:p>
          <a:p>
            <a:r>
              <a:rPr lang="en-GB" sz="1400" dirty="0" smtClean="0"/>
              <a:t>nuclear division; cell division; DNA helicase; DNA polymerase </a:t>
            </a:r>
            <a:endParaRPr lang="en-GB" sz="16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10" y="1983060"/>
            <a:ext cx="55435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983060"/>
            <a:ext cx="8796048" cy="46863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the semi conservative </a:t>
            </a:r>
          </a:p>
          <a:p>
            <a:r>
              <a:rPr lang="en-GB" sz="1600" dirty="0" smtClean="0"/>
              <a:t>model of DNA replication: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713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11: The cell cycle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11.2 Mitosis:</a:t>
            </a:r>
          </a:p>
          <a:p>
            <a:r>
              <a:rPr lang="en-GB" sz="1400" dirty="0" smtClean="0"/>
              <a:t>What is mitosis?</a:t>
            </a:r>
          </a:p>
          <a:p>
            <a:r>
              <a:rPr lang="en-GB" sz="1400" dirty="0" smtClean="0"/>
              <a:t>When does DNA replication take place?</a:t>
            </a:r>
          </a:p>
          <a:p>
            <a:r>
              <a:rPr lang="en-GB" sz="1400" dirty="0" smtClean="0"/>
              <a:t>What is the importance of mitosis?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/>
          </a:p>
          <a:p>
            <a:r>
              <a:rPr lang="en-GB" sz="1400" dirty="0" smtClean="0"/>
              <a:t>mitosis; meiosis; prophase; metaphase; anaphase; </a:t>
            </a:r>
            <a:r>
              <a:rPr lang="en-GB" sz="1400" dirty="0" err="1" smtClean="0"/>
              <a:t>telophase</a:t>
            </a:r>
            <a:r>
              <a:rPr lang="en-GB" sz="1400" dirty="0" smtClean="0"/>
              <a:t>; growth; differentiation; repair</a:t>
            </a:r>
            <a:endParaRPr lang="en-GB" sz="16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02" y="4437352"/>
            <a:ext cx="263271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988840"/>
            <a:ext cx="5436000" cy="46085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the process that take place during the different stages of mitosis:</a:t>
            </a:r>
          </a:p>
          <a:p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1988840"/>
            <a:ext cx="3168352" cy="46085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the role of mitosis in growth: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repair: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differentiation: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318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11: The cell cycle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11.3 The cell cycle:</a:t>
            </a:r>
          </a:p>
          <a:p>
            <a:r>
              <a:rPr lang="en-GB" sz="1400" dirty="0" smtClean="0"/>
              <a:t>What are the three stages of the cell cycle?</a:t>
            </a:r>
          </a:p>
          <a:p>
            <a:r>
              <a:rPr lang="en-GB" sz="1400" dirty="0" smtClean="0"/>
              <a:t>What happened during interphase?</a:t>
            </a:r>
          </a:p>
          <a:p>
            <a:r>
              <a:rPr lang="en-GB" sz="1400" dirty="0" smtClean="0"/>
              <a:t>How does cancer and its treatment relate to the cell cycle?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/>
          </a:p>
          <a:p>
            <a:r>
              <a:rPr lang="en-GB" sz="1400" dirty="0" smtClean="0"/>
              <a:t>interphase; nuclear division; cell division; </a:t>
            </a:r>
            <a:endParaRPr lang="en-GB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1988840"/>
            <a:ext cx="5436000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the three stages of the cell cycle:</a:t>
            </a:r>
          </a:p>
          <a:p>
            <a:r>
              <a:rPr lang="en-GB" sz="1600" dirty="0" smtClean="0"/>
              <a:t>Interphase:</a:t>
            </a:r>
          </a:p>
          <a:p>
            <a:r>
              <a:rPr lang="en-GB" sz="1600" dirty="0" smtClean="0"/>
              <a:t>a)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b)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c)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Nuclear division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Cell division</a:t>
            </a:r>
          </a:p>
          <a:p>
            <a:endParaRPr lang="en-GB" sz="1600" dirty="0" smtClean="0"/>
          </a:p>
          <a:p>
            <a:endParaRPr lang="en-GB" sz="1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796136" y="1988840"/>
            <a:ext cx="3168352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dirty="0"/>
              <a:t>How does cancer and its treatment relate to the cell cycle?</a:t>
            </a:r>
          </a:p>
        </p:txBody>
      </p:sp>
    </p:spTree>
    <p:extLst>
      <p:ext uri="{BB962C8B-B14F-4D97-AF65-F5344CB8AC3E}">
        <p14:creationId xmlns:p14="http://schemas.microsoft.com/office/powerpoint/2010/main" val="33909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11: The cell cycle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412776"/>
            <a:ext cx="4392488" cy="5276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1600" dirty="0"/>
              <a:t>The diagram shows a cell cycle.</a:t>
            </a:r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dirty="0" smtClean="0"/>
              <a:t>The </a:t>
            </a:r>
            <a:r>
              <a:rPr lang="en-US" sz="1600" dirty="0"/>
              <a:t>table shows the number of chromosomes and the mass of DNA in different nuclei.</a:t>
            </a:r>
          </a:p>
          <a:p>
            <a:r>
              <a:rPr lang="en-US" sz="1600" dirty="0"/>
              <a:t>All the nuclei come from the same animal. </a:t>
            </a:r>
            <a:r>
              <a:rPr lang="en-US" sz="1600" dirty="0" smtClean="0"/>
              <a:t>Complete </a:t>
            </a:r>
            <a:r>
              <a:rPr lang="en-US" sz="1600" dirty="0"/>
              <a:t>this table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4 marks)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48" y="1807120"/>
            <a:ext cx="3102980" cy="219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7" y="5164638"/>
            <a:ext cx="4320000" cy="114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6016" y="1426700"/>
            <a:ext cx="424847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If the DNA of the cell is damaged, a protein called p53 stops the cell cycle.</a:t>
            </a:r>
          </a:p>
          <a:p>
            <a:r>
              <a:rPr lang="en-US" sz="1400" dirty="0"/>
              <a:t>Mutation in the gene for p53 could cause cancer to develop. Explain how.</a:t>
            </a:r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dirty="0" smtClean="0"/>
              <a:t>(</a:t>
            </a:r>
            <a:r>
              <a:rPr lang="en-GB" sz="1400" dirty="0"/>
              <a:t>3 marks)</a:t>
            </a:r>
          </a:p>
          <a:p>
            <a:r>
              <a:rPr lang="en-US" sz="1400" dirty="0" smtClean="0"/>
              <a:t>Drugs </a:t>
            </a:r>
            <a:r>
              <a:rPr lang="en-US" sz="1400" dirty="0"/>
              <a:t>are used to treat cancer. At what phase in the cell cycle would each of the</a:t>
            </a:r>
          </a:p>
          <a:p>
            <a:r>
              <a:rPr lang="en-GB" sz="1400" dirty="0"/>
              <a:t>following drugs act?</a:t>
            </a:r>
          </a:p>
          <a:p>
            <a:r>
              <a:rPr lang="en-US" sz="1400" dirty="0" smtClean="0"/>
              <a:t>A </a:t>
            </a:r>
            <a:r>
              <a:rPr lang="en-US" sz="1400" dirty="0"/>
              <a:t>drug that prevents DNA replication</a:t>
            </a:r>
          </a:p>
          <a:p>
            <a:endParaRPr lang="en-GB" sz="1400" dirty="0" smtClean="0"/>
          </a:p>
          <a:p>
            <a:endParaRPr lang="en-GB" sz="1400" dirty="0"/>
          </a:p>
          <a:p>
            <a:pPr algn="r"/>
            <a:r>
              <a:rPr lang="en-GB" sz="1400" dirty="0"/>
              <a:t>(1 mark)</a:t>
            </a:r>
          </a:p>
          <a:p>
            <a:r>
              <a:rPr lang="en-US" sz="1400" dirty="0" smtClean="0"/>
              <a:t>A drug </a:t>
            </a:r>
            <a:r>
              <a:rPr lang="en-US" sz="1400" dirty="0"/>
              <a:t>that prevents spindle </a:t>
            </a:r>
            <a:r>
              <a:rPr lang="en-US" sz="1400" dirty="0" err="1"/>
              <a:t>fibres</a:t>
            </a:r>
            <a:r>
              <a:rPr lang="en-US" sz="1400" dirty="0"/>
              <a:t> </a:t>
            </a:r>
            <a:r>
              <a:rPr lang="en-US" sz="1400" dirty="0" smtClean="0"/>
              <a:t>shortening</a:t>
            </a:r>
          </a:p>
          <a:p>
            <a:endParaRPr lang="en-US" sz="1400" dirty="0"/>
          </a:p>
          <a:p>
            <a:endParaRPr lang="en-US" sz="1400" dirty="0"/>
          </a:p>
          <a:p>
            <a:pPr algn="r"/>
            <a:r>
              <a:rPr lang="en-GB" sz="1400" dirty="0" smtClean="0"/>
              <a:t>(</a:t>
            </a:r>
            <a:r>
              <a:rPr lang="en-GB" sz="1400" dirty="0"/>
              <a:t>1 mark)</a:t>
            </a:r>
          </a:p>
        </p:txBody>
      </p:sp>
    </p:spTree>
    <p:extLst>
      <p:ext uri="{BB962C8B-B14F-4D97-AF65-F5344CB8AC3E}">
        <p14:creationId xmlns:p14="http://schemas.microsoft.com/office/powerpoint/2010/main" val="30499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11: The cell cycle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412776"/>
            <a:ext cx="4392488" cy="5276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1600" dirty="0"/>
              <a:t>The diagram shows a cell cycle.</a:t>
            </a:r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r>
              <a:rPr lang="en-US" sz="1600" dirty="0" smtClean="0"/>
              <a:t>In </a:t>
            </a:r>
            <a:r>
              <a:rPr lang="en-US" sz="1600" dirty="0"/>
              <a:t>prophase of mitosis, the chromosomes become visible. Describe what happens in</a:t>
            </a:r>
          </a:p>
          <a:p>
            <a:r>
              <a:rPr lang="en-GB" sz="1600" dirty="0" smtClean="0"/>
              <a:t>metaphase</a:t>
            </a:r>
            <a:endParaRPr lang="en-GB" sz="1600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6016" y="1426700"/>
            <a:ext cx="424847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anaphase.</a:t>
            </a:r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</a:t>
            </a:r>
            <a:r>
              <a:rPr lang="en-GB" sz="1600" dirty="0" smtClean="0"/>
              <a:t>)</a:t>
            </a:r>
          </a:p>
          <a:p>
            <a:r>
              <a:rPr lang="en-US" sz="1600" dirty="0"/>
              <a:t>Cells lining the human intestine complete the cell cycle in a short time. Explain the</a:t>
            </a:r>
          </a:p>
          <a:p>
            <a:r>
              <a:rPr lang="en-US" sz="1600" dirty="0"/>
              <a:t>advantage of these cells completing the cell cycle in a short time.</a:t>
            </a:r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520280" cy="20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0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12: Cellular organisation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04056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12.1 Cell differentiation and organisation:</a:t>
            </a:r>
          </a:p>
          <a:p>
            <a:r>
              <a:rPr lang="en-GB" sz="1400" dirty="0" smtClean="0"/>
              <a:t>What are the advantages of cellular differentiation?</a:t>
            </a:r>
          </a:p>
          <a:p>
            <a:r>
              <a:rPr lang="en-GB" sz="1400" dirty="0" smtClean="0"/>
              <a:t>How are cells arranged into tissues, organs and organ systems?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788510"/>
            <a:ext cx="3600400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cell differentiation; epithelia tissues; xylem; tissue; organs; digestive system; respiratory system; circulatory system;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988840"/>
            <a:ext cx="4392488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is cell differentiation?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365104"/>
            <a:ext cx="4392488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How are cells arranged in tissues? Give examples.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988840"/>
            <a:ext cx="4248472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How are cells arranged in organs? Give examples.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21073" y="4365104"/>
            <a:ext cx="4248472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How are cells arranged in organ systems? Give examples.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69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12: Cellular organisation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40768"/>
            <a:ext cx="439248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What is a tissue?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(1 mark)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4716016" y="1340768"/>
            <a:ext cx="4248472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A leaf is an organ. What is an organ?</a:t>
            </a:r>
          </a:p>
          <a:p>
            <a:endParaRPr lang="en-GB" sz="1600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</p:txBody>
      </p:sp>
    </p:spTree>
    <p:extLst>
      <p:ext uri="{BB962C8B-B14F-4D97-AF65-F5344CB8AC3E}">
        <p14:creationId xmlns:p14="http://schemas.microsoft.com/office/powerpoint/2010/main" val="21449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13.1 Exchange between organisms and their environment:</a:t>
            </a:r>
          </a:p>
          <a:p>
            <a:r>
              <a:rPr lang="en-GB" sz="1400" dirty="0" smtClean="0"/>
              <a:t>How does the size of an organism and its structure relate to its surface area to volume ratio?</a:t>
            </a:r>
          </a:p>
          <a:p>
            <a:r>
              <a:rPr lang="en-GB" sz="1400" dirty="0" smtClean="0"/>
              <a:t>How do larger organisms increase their surface area to volume ratio?</a:t>
            </a:r>
          </a:p>
          <a:p>
            <a:r>
              <a:rPr lang="en-GB" sz="1400" dirty="0" smtClean="0"/>
              <a:t>How are surfaces specially adapted to facilitate exchange?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1391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diffusion; osmosis; surface area to volume ratio;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4392488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List examples of things that need to be interchanged between an organism and it’s environment: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2348880"/>
            <a:ext cx="4217382" cy="432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How is surface area to volume ration calculated: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Compare a cube of 1cm</a:t>
            </a:r>
            <a:r>
              <a:rPr lang="en-GB" sz="1600" baseline="30000" dirty="0" smtClean="0"/>
              <a:t>3</a:t>
            </a:r>
            <a:r>
              <a:rPr lang="en-GB" sz="1600" dirty="0" smtClean="0"/>
              <a:t> to a cube of 6cm</a:t>
            </a:r>
            <a:r>
              <a:rPr lang="en-GB" sz="1600" baseline="30000" dirty="0" smtClean="0"/>
              <a:t>3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2769" y="4653136"/>
            <a:ext cx="4392488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/>
              <a:t>How are surfaces specially adapted to facilitate exchange</a:t>
            </a:r>
            <a:r>
              <a:rPr lang="en-GB" sz="1600" dirty="0" smtClean="0"/>
              <a:t>? Give examples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102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1192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50" dirty="0" smtClean="0"/>
              <a:t>13.2 Gas exchange in single-celled organisms and insects:</a:t>
            </a:r>
          </a:p>
          <a:p>
            <a:r>
              <a:rPr lang="en-GB" sz="1400" dirty="0" smtClean="0"/>
              <a:t>How do single-celled organisms exchange gases?</a:t>
            </a:r>
          </a:p>
          <a:p>
            <a:r>
              <a:rPr lang="en-GB" sz="1400" dirty="0" smtClean="0"/>
              <a:t>How do terrestrial insects balance their need to exchange gases with the need to conserve water?</a:t>
            </a:r>
          </a:p>
          <a:p>
            <a:r>
              <a:rPr lang="en-GB" sz="1400" dirty="0" smtClean="0"/>
              <a:t>How do insects exchange gases?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1168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waterproof covering; diffusion gradient; ventilation; spiracle; trachea; </a:t>
            </a:r>
            <a:r>
              <a:rPr lang="en-GB" sz="1400" dirty="0" err="1" smtClean="0"/>
              <a:t>tracheloes</a:t>
            </a:r>
            <a:r>
              <a:rPr lang="en-GB" sz="1400" dirty="0" smtClean="0"/>
              <a:t>;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179512" y="2132856"/>
            <a:ext cx="4392488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dirty="0"/>
              <a:t>How do single-celled organisms exchange gases?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2132856"/>
            <a:ext cx="4248472" cy="4536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dirty="0" smtClean="0"/>
              <a:t>Describe gas exchange in insects, using diagrams as part of your answer.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179512" y="4509120"/>
            <a:ext cx="4392488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dirty="0" smtClean="0"/>
              <a:t>How does insects prevent water loss?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704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7: Variation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7.2 Types of variation:</a:t>
            </a:r>
          </a:p>
          <a:p>
            <a:r>
              <a:rPr lang="en-GB" sz="1400" dirty="0" smtClean="0"/>
              <a:t>What are the types of variation?</a:t>
            </a:r>
          </a:p>
          <a:p>
            <a:r>
              <a:rPr lang="en-GB" sz="1400" dirty="0" smtClean="0"/>
              <a:t>What is the mean of a normal distribution?</a:t>
            </a:r>
          </a:p>
          <a:p>
            <a:r>
              <a:rPr lang="en-GB" sz="1400" dirty="0" smtClean="0"/>
              <a:t>What is standard deviation and how is it calculated?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788511"/>
            <a:ext cx="3168352" cy="9610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/>
          </a:p>
          <a:p>
            <a:r>
              <a:rPr lang="en-GB" sz="1400" dirty="0" smtClean="0"/>
              <a:t>normal distribution curve; mean; standard deviation; </a:t>
            </a:r>
            <a:endParaRPr lang="en-GB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512" y="1916832"/>
            <a:ext cx="388843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What is genetic variation? Cont.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140968"/>
            <a:ext cx="388843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What is environmental variation? Cont.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pic>
        <p:nvPicPr>
          <p:cNvPr id="1026" name="Picture 2" descr="http://live.kerboodle.com/NT3/NTLS_RootRepository/ContentPackages/45/aqa%20as%20biology_scorm%202004_final_1/product/bio_as_ch07_pg127_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04" y="1950186"/>
            <a:ext cx="2445284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1916832"/>
            <a:ext cx="4752528" cy="23013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>
              <a:tabLst>
                <a:tab pos="2506663" algn="l"/>
              </a:tabLst>
            </a:pPr>
            <a:r>
              <a:rPr lang="en-GB" sz="1600" dirty="0" smtClean="0"/>
              <a:t>Label the graph of </a:t>
            </a:r>
          </a:p>
          <a:p>
            <a:pPr>
              <a:tabLst>
                <a:tab pos="2506663" algn="l"/>
              </a:tabLst>
            </a:pPr>
            <a:r>
              <a:rPr lang="en-GB" sz="1600" dirty="0" smtClean="0"/>
              <a:t>normal distribution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4365104"/>
                <a:ext cx="4248472" cy="229716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numCol="2" rtlCol="0">
                <a:spAutoFit/>
              </a:bodyPr>
              <a:lstStyle/>
              <a:p>
                <a:r>
                  <a:rPr lang="en-GB" sz="1600" dirty="0" smtClean="0"/>
                  <a:t>The equation for standard deviation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𝑠𝑡𝑎𝑛𝑑𝑎𝑟𝑑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𝑑𝑒𝑣𝑖𝑎𝑡𝑖𝑜𝑛</m:t>
                      </m:r>
                      <m:r>
                        <a:rPr lang="en-GB" sz="1600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GB" sz="1600" b="0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16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6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16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600" b="0" dirty="0" smtClean="0"/>
              </a:p>
              <a:p>
                <a:r>
                  <a:rPr lang="en-GB" sz="1600" b="0" dirty="0" smtClean="0"/>
                  <a:t>Where:</a:t>
                </a:r>
              </a:p>
              <a:p>
                <a:r>
                  <a:rPr lang="en-GB" sz="1600" b="0" dirty="0" smtClean="0">
                    <a:latin typeface="Arial"/>
                    <a:cs typeface="Arial"/>
                  </a:rPr>
                  <a:t>∑ = the sum of</a:t>
                </a:r>
              </a:p>
              <a:p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/>
                        <a:cs typeface="Arial"/>
                      </a:rPr>
                      <m:t>𝑥</m:t>
                    </m:r>
                  </m:oMath>
                </a14:m>
                <a:r>
                  <a:rPr lang="en-GB" sz="1600" dirty="0" smtClean="0">
                    <a:latin typeface="Arial"/>
                    <a:cs typeface="Arial"/>
                  </a:rPr>
                  <a:t> = measured value (from the sample)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GB" sz="1600" b="0" dirty="0" smtClean="0"/>
                  <a:t> = mean value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600" b="0" dirty="0" smtClean="0"/>
                  <a:t> = the total number of values in the sample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65104"/>
                <a:ext cx="4248472" cy="2297167"/>
              </a:xfrm>
              <a:prstGeom prst="rect">
                <a:avLst/>
              </a:prstGeom>
              <a:blipFill rotWithShape="1">
                <a:blip r:embed="rId3"/>
                <a:stretch>
                  <a:fillRect l="-428" t="-262" b="-2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0" y="4365104"/>
            <a:ext cx="4392488" cy="2297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Practice the using the equation with the values 0, 1, 2, 3, 4 and 5: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853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6886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13.3 Gas exchange in fish:</a:t>
            </a:r>
          </a:p>
          <a:p>
            <a:r>
              <a:rPr lang="en-GB" sz="1400" dirty="0" smtClean="0"/>
              <a:t>What is the structure of fish gills?</a:t>
            </a:r>
          </a:p>
          <a:p>
            <a:r>
              <a:rPr lang="en-GB" sz="1400" dirty="0" smtClean="0"/>
              <a:t>How is water passed along fish gills?</a:t>
            </a:r>
          </a:p>
          <a:p>
            <a:r>
              <a:rPr lang="en-GB" sz="1400" dirty="0" smtClean="0"/>
              <a:t>What is the difference between parallel flow and </a:t>
            </a:r>
            <a:r>
              <a:rPr lang="en-GB" sz="1400" dirty="0" err="1" smtClean="0"/>
              <a:t>countercurrent</a:t>
            </a:r>
            <a:r>
              <a:rPr lang="en-GB" sz="1400" dirty="0" smtClean="0"/>
              <a:t> flow?</a:t>
            </a:r>
          </a:p>
          <a:p>
            <a:r>
              <a:rPr lang="en-GB" sz="1400" dirty="0" smtClean="0"/>
              <a:t>How does </a:t>
            </a:r>
            <a:r>
              <a:rPr lang="en-GB" sz="1400" dirty="0" err="1" smtClean="0"/>
              <a:t>countercurrent</a:t>
            </a:r>
            <a:r>
              <a:rPr lang="en-GB" sz="1400" dirty="0" smtClean="0"/>
              <a:t> flow increase the rate of gas exchange?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788510"/>
            <a:ext cx="2952328" cy="1176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gill filaments; gill </a:t>
            </a:r>
            <a:r>
              <a:rPr lang="en-GB" sz="1400" dirty="0" err="1" smtClean="0"/>
              <a:t>lamelle</a:t>
            </a:r>
            <a:r>
              <a:rPr lang="en-GB" sz="1400" dirty="0" smtClean="0"/>
              <a:t>; </a:t>
            </a:r>
            <a:r>
              <a:rPr lang="en-GB" sz="1400" dirty="0" err="1" smtClean="0"/>
              <a:t>countercurrent</a:t>
            </a:r>
            <a:r>
              <a:rPr lang="en-GB" sz="1400" dirty="0" smtClean="0"/>
              <a:t> flow; </a:t>
            </a:r>
            <a:endParaRPr lang="en-GB" sz="1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39" y="2524447"/>
            <a:ext cx="3642579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132855"/>
            <a:ext cx="4392488" cy="45315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parallel flow and </a:t>
            </a:r>
            <a:r>
              <a:rPr lang="en-GB" sz="1600" dirty="0" err="1" smtClean="0"/>
              <a:t>countercurrent</a:t>
            </a:r>
            <a:r>
              <a:rPr lang="en-GB" sz="1600" dirty="0" smtClean="0"/>
              <a:t> flow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132856"/>
            <a:ext cx="4176464" cy="45315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Draw and label the arrangement of gills in a fish: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413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13.4 Gas exchange in the leaf of a plant:</a:t>
            </a:r>
          </a:p>
          <a:p>
            <a:r>
              <a:rPr lang="en-GB" sz="1400" dirty="0" smtClean="0"/>
              <a:t>How do plants exchange gases?</a:t>
            </a:r>
          </a:p>
          <a:p>
            <a:r>
              <a:rPr lang="en-GB" sz="1400" dirty="0" smtClean="0"/>
              <a:t>What is the structure of a dicotyledonous plant leaf?</a:t>
            </a:r>
          </a:p>
          <a:p>
            <a:r>
              <a:rPr lang="en-GB" sz="1400" dirty="0" smtClean="0"/>
              <a:t>How is the lead adapted for efficient gas exchange?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stomata; epidermis; mesophyll; air space</a:t>
            </a:r>
            <a:endParaRPr lang="en-GB" sz="16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1243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907540"/>
            <a:ext cx="5436000" cy="47233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Label the structures that allow gas exchange to take place and describe their functions: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1901989"/>
            <a:ext cx="3168352" cy="4728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the process of opening and closing the stomata: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What is the reason for the stomata opening and closing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791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13.5 Circulatory system of a mammal:</a:t>
            </a:r>
          </a:p>
          <a:p>
            <a:r>
              <a:rPr lang="en-GB" sz="1400" dirty="0" smtClean="0"/>
              <a:t>How do large organisms move substances around their bodies?</a:t>
            </a:r>
          </a:p>
          <a:p>
            <a:r>
              <a:rPr lang="en-GB" sz="1400" dirty="0" smtClean="0"/>
              <a:t>What are the features of the transport systems of large organisms?</a:t>
            </a:r>
          </a:p>
          <a:p>
            <a:r>
              <a:rPr lang="en-GB" sz="1400" dirty="0" smtClean="0"/>
              <a:t>How is blood circulated in mammals?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diffusion; metabolism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901989"/>
            <a:ext cx="4392488" cy="21750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why large organisms need a complex transport system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243293"/>
            <a:ext cx="4392488" cy="2319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the main features of this transport system</a:t>
            </a:r>
            <a:endParaRPr lang="en-GB" sz="1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25" y="2420888"/>
            <a:ext cx="4006447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6016" y="1906861"/>
            <a:ext cx="4248472" cy="465402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Label the plan of the mammalian circulatory system: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658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132856"/>
            <a:ext cx="5436000" cy="446449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Label the blood vessels and their structures, stating the function of the structure and how this relates to the function of the blood vessel: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832000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13.6 Blood vessels and their functions:</a:t>
            </a:r>
          </a:p>
          <a:p>
            <a:r>
              <a:rPr lang="en-GB" sz="1400" dirty="0" smtClean="0"/>
              <a:t>What are the structures of arteries, arterioles and veins?</a:t>
            </a:r>
          </a:p>
          <a:p>
            <a:r>
              <a:rPr lang="en-GB" sz="1400" dirty="0" smtClean="0"/>
              <a:t>How is the structure of each of the above vessels related to its function?</a:t>
            </a:r>
          </a:p>
          <a:p>
            <a:r>
              <a:rPr lang="en-GB" sz="1400" dirty="0" smtClean="0"/>
              <a:t>What is the structure of capillaries and how is it related to their function?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788510"/>
            <a:ext cx="2808312" cy="1200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 </a:t>
            </a:r>
            <a:r>
              <a:rPr lang="en-GB" sz="1400" dirty="0" smtClean="0"/>
              <a:t>arteries; arterioles; veins; capillaries; muscle; endothelium; lumen; elastic layer; valves; hydrostatic pressure; ultrafiltration;</a:t>
            </a:r>
            <a:endParaRPr lang="en-GB" sz="1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2" y="4005064"/>
            <a:ext cx="310562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2132856"/>
            <a:ext cx="3197616" cy="446449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the how tissue fluid is form and how it is circulated: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723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1125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13.7 Movement of water through roots:</a:t>
            </a:r>
          </a:p>
          <a:p>
            <a:r>
              <a:rPr lang="en-GB" sz="1400" dirty="0" smtClean="0"/>
              <a:t>How is water taken up be the root hairs?</a:t>
            </a:r>
          </a:p>
          <a:p>
            <a:r>
              <a:rPr lang="en-GB" sz="1400" dirty="0" smtClean="0"/>
              <a:t>How does water pass through the cortex of a root?</a:t>
            </a:r>
          </a:p>
          <a:p>
            <a:r>
              <a:rPr lang="en-GB" sz="1400" dirty="0" smtClean="0"/>
              <a:t>What are the </a:t>
            </a:r>
            <a:r>
              <a:rPr lang="en-GB" sz="1400" dirty="0" err="1" smtClean="0"/>
              <a:t>apoplastic</a:t>
            </a:r>
            <a:r>
              <a:rPr lang="en-GB" sz="1400" dirty="0" smtClean="0"/>
              <a:t> and </a:t>
            </a:r>
            <a:r>
              <a:rPr lang="en-GB" sz="1400" dirty="0" err="1" smtClean="0"/>
              <a:t>symplastic</a:t>
            </a:r>
            <a:r>
              <a:rPr lang="en-GB" sz="1400" dirty="0"/>
              <a:t> </a:t>
            </a:r>
            <a:r>
              <a:rPr lang="en-GB" sz="1400" dirty="0" smtClean="0"/>
              <a:t>pathways?</a:t>
            </a:r>
          </a:p>
          <a:p>
            <a:r>
              <a:rPr lang="en-GB" sz="1400" dirty="0" smtClean="0"/>
              <a:t>How is water passed through the endodermis into the xylem?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764704"/>
            <a:ext cx="35283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root hairs; dicotyledonous; transpiration; water potential; cohesive; osmosis; carrier proteins; </a:t>
            </a:r>
            <a:r>
              <a:rPr lang="en-GB" sz="1400" dirty="0" err="1" smtClean="0"/>
              <a:t>Casparian</a:t>
            </a:r>
            <a:r>
              <a:rPr lang="en-GB" sz="1400" dirty="0" smtClean="0"/>
              <a:t> strip; endodermal cell; xylem; root pressure; cell wall; cytoplasm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153818"/>
            <a:ext cx="3672408" cy="4494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Label the structures in a root hair</a:t>
            </a:r>
            <a:endParaRPr lang="en-GB" sz="1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5" y="3180556"/>
            <a:ext cx="30956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2153818"/>
            <a:ext cx="4968552" cy="2139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how water moves through the plant via the </a:t>
            </a:r>
            <a:r>
              <a:rPr lang="en-GB" sz="1600" dirty="0" err="1" smtClean="0"/>
              <a:t>apoplastic</a:t>
            </a:r>
            <a:r>
              <a:rPr lang="en-GB" sz="1600" dirty="0" smtClean="0"/>
              <a:t> pathway: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4456906"/>
            <a:ext cx="4968552" cy="2191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how water moves through the plant via the </a:t>
            </a:r>
            <a:r>
              <a:rPr lang="en-GB" sz="1600" dirty="0" err="1" smtClean="0"/>
              <a:t>symplastic</a:t>
            </a:r>
            <a:r>
              <a:rPr lang="en-GB" sz="1600" dirty="0" smtClean="0"/>
              <a:t> pathway: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223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13.8 Movement of water up stems:</a:t>
            </a:r>
          </a:p>
          <a:p>
            <a:r>
              <a:rPr lang="en-GB" sz="1400" dirty="0" smtClean="0"/>
              <a:t>What is transpiration?</a:t>
            </a:r>
          </a:p>
          <a:p>
            <a:r>
              <a:rPr lang="en-GB" sz="1400" dirty="0" smtClean="0"/>
              <a:t>How does water move through the leaf?</a:t>
            </a:r>
          </a:p>
          <a:p>
            <a:r>
              <a:rPr lang="en-GB" sz="1400" dirty="0" smtClean="0"/>
              <a:t>How does water move up the xylem?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Osmosis; cohesive-tension theory; </a:t>
            </a:r>
            <a:r>
              <a:rPr lang="en-GB" sz="1400" dirty="0" err="1" smtClean="0"/>
              <a:t>transpirational</a:t>
            </a:r>
            <a:r>
              <a:rPr lang="en-GB" sz="1400" dirty="0" smtClean="0"/>
              <a:t> pull</a:t>
            </a:r>
            <a:endParaRPr lang="en-GB" sz="16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852936"/>
            <a:ext cx="40195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916832"/>
            <a:ext cx="8784976" cy="475252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Add labels to the diagram to explain the movement of water through the plant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859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13.9 Transpiration and factors affecting it:</a:t>
            </a:r>
          </a:p>
          <a:p>
            <a:r>
              <a:rPr lang="en-GB" sz="1400" dirty="0" smtClean="0"/>
              <a:t>Why does transpiration occur?</a:t>
            </a:r>
          </a:p>
          <a:p>
            <a:r>
              <a:rPr lang="en-GB" sz="1400" dirty="0" smtClean="0"/>
              <a:t>How does external factors such as light, temperature, humidity and air movement affect transpiration?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diffusion; light; temperature; humidity; </a:t>
            </a:r>
            <a:r>
              <a:rPr lang="en-GB" sz="1400" dirty="0" err="1" smtClean="0"/>
              <a:t>potometer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988840"/>
            <a:ext cx="4282129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is transpiration?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99278" y="1988840"/>
            <a:ext cx="439248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Why does transpiration occur?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171446" y="3356992"/>
            <a:ext cx="8793041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How does external factors </a:t>
            </a:r>
            <a:r>
              <a:rPr lang="en-GB" sz="1600" dirty="0" smtClean="0"/>
              <a:t>affect </a:t>
            </a:r>
            <a:r>
              <a:rPr lang="en-GB" sz="1600" dirty="0"/>
              <a:t>transpiration</a:t>
            </a:r>
            <a:r>
              <a:rPr lang="en-GB" sz="1600" dirty="0" smtClean="0"/>
              <a:t>?</a:t>
            </a:r>
          </a:p>
          <a:p>
            <a:r>
              <a:rPr lang="en-GB" sz="1600" dirty="0" smtClean="0"/>
              <a:t>Light: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Temperature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Humidity: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Air movement:</a:t>
            </a:r>
          </a:p>
          <a:p>
            <a:endParaRPr lang="en-GB" sz="1600" dirty="0"/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4579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1415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13.10 Limiting water loss in plants:</a:t>
            </a:r>
          </a:p>
          <a:p>
            <a:r>
              <a:rPr lang="en-GB" sz="1400" dirty="0" smtClean="0"/>
              <a:t>How do terrestrial plants balance the need for gas exchange and the need to conserve water?</a:t>
            </a:r>
          </a:p>
          <a:p>
            <a:r>
              <a:rPr lang="en-GB" sz="1400" dirty="0" smtClean="0"/>
              <a:t>How do plants adapt to living in areas where water loss form transpiration may exceed their water intake?</a:t>
            </a:r>
          </a:p>
          <a:p>
            <a:r>
              <a:rPr lang="en-GB" sz="1400" dirty="0" smtClean="0"/>
              <a:t>What are </a:t>
            </a:r>
            <a:r>
              <a:rPr lang="en-GB" sz="1400" dirty="0" err="1" smtClean="0"/>
              <a:t>xerophytic</a:t>
            </a:r>
            <a:r>
              <a:rPr lang="en-GB" sz="1400" dirty="0" smtClean="0"/>
              <a:t> features?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1391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stomata; xerophytes; cuticle; water potential; transpiration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6" cy="432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Describe how the features of a </a:t>
            </a:r>
            <a:r>
              <a:rPr lang="en-GB" sz="1400" dirty="0" err="1" smtClean="0"/>
              <a:t>xerophytic</a:t>
            </a:r>
            <a:r>
              <a:rPr lang="en-GB" sz="1400" dirty="0" smtClean="0"/>
              <a:t> plant reduce water loss:</a:t>
            </a:r>
          </a:p>
        </p:txBody>
      </p:sp>
    </p:spTree>
    <p:extLst>
      <p:ext uri="{BB962C8B-B14F-4D97-AF65-F5344CB8AC3E}">
        <p14:creationId xmlns:p14="http://schemas.microsoft.com/office/powerpoint/2010/main" val="13945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793" y="1340768"/>
            <a:ext cx="4420207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A fish uses its gills to absorb oxygen from water. Explain how the gills of a fish </a:t>
            </a:r>
            <a:r>
              <a:rPr lang="en-US" sz="1600" dirty="0" smtClean="0"/>
              <a:t>are </a:t>
            </a:r>
            <a:r>
              <a:rPr lang="en-GB" sz="1600" dirty="0" smtClean="0"/>
              <a:t>adapted </a:t>
            </a:r>
            <a:r>
              <a:rPr lang="en-GB" sz="1600" dirty="0"/>
              <a:t>for efficient gas exchange.</a:t>
            </a:r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6 marks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4716016" y="1340768"/>
            <a:ext cx="424847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The body of a flatworm is adapted for efficient gas exchange between the water </a:t>
            </a:r>
            <a:r>
              <a:rPr lang="en-US" sz="1600" dirty="0" smtClean="0"/>
              <a:t>and the </a:t>
            </a:r>
            <a:r>
              <a:rPr lang="en-US" sz="1600" dirty="0"/>
              <a:t>cells inside the body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Using the diagram, explain how </a:t>
            </a:r>
            <a:r>
              <a:rPr lang="en-US" sz="1600" b="1" dirty="0"/>
              <a:t>two </a:t>
            </a:r>
            <a:r>
              <a:rPr lang="en-US" sz="1600" dirty="0"/>
              <a:t>features of the flatworm’s body allow efficient gas</a:t>
            </a:r>
          </a:p>
          <a:p>
            <a:r>
              <a:rPr lang="en-GB" sz="1600" dirty="0"/>
              <a:t>exchange.</a:t>
            </a:r>
          </a:p>
          <a:p>
            <a:r>
              <a:rPr lang="en-GB" sz="1600" dirty="0"/>
              <a:t>1 </a:t>
            </a:r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2 </a:t>
            </a:r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05" y="2132856"/>
            <a:ext cx="2458579" cy="141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0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793" y="1340768"/>
            <a:ext cx="4420207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/>
              <a:t>The diagram shows some of the large blood vessels in a mammal.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Add arrows to the diagram to show the direction of blood flow in each of the blood vessels A-E</a:t>
            </a:r>
          </a:p>
          <a:p>
            <a:pPr algn="r"/>
            <a:r>
              <a:rPr lang="en-GB" sz="1400" dirty="0" smtClean="0"/>
              <a:t>(1 mark)</a:t>
            </a:r>
          </a:p>
          <a:p>
            <a:r>
              <a:rPr lang="en-GB" sz="1400" dirty="0" smtClean="0"/>
              <a:t>Which of blood vessels A to E is the hepatic portal vein?</a:t>
            </a:r>
          </a:p>
          <a:p>
            <a:endParaRPr lang="en-GB" sz="1400" dirty="0"/>
          </a:p>
          <a:p>
            <a:pPr algn="r"/>
            <a:r>
              <a:rPr lang="en-GB" sz="1400" dirty="0" smtClean="0"/>
              <a:t>(1 mark)</a:t>
            </a:r>
          </a:p>
          <a:p>
            <a:r>
              <a:rPr lang="en-GB" sz="1400" dirty="0" smtClean="0"/>
              <a:t>Which of blood vessels A to E contains blood at low pressure?</a:t>
            </a:r>
          </a:p>
          <a:p>
            <a:endParaRPr lang="en-GB" sz="1400" dirty="0"/>
          </a:p>
          <a:p>
            <a:pPr algn="r"/>
            <a:r>
              <a:rPr lang="en-GB" sz="1400" dirty="0" smtClean="0"/>
              <a:t>(1 mark)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4716016" y="1340768"/>
            <a:ext cx="424847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 smtClean="0"/>
              <a:t>Complete the table to show two differences between the structure of vessel C and E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pPr algn="r"/>
            <a:r>
              <a:rPr lang="en-GB" sz="1400" dirty="0" smtClean="0"/>
              <a:t>(2 marks)</a:t>
            </a:r>
          </a:p>
          <a:p>
            <a:r>
              <a:rPr lang="en-GB" sz="1400" dirty="0" smtClean="0"/>
              <a:t>Blood vessel B contains smooth muscle in its walls. Explain how this muscle may reduce the blood flow to the small intestine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pPr algn="r"/>
            <a:r>
              <a:rPr lang="en-GB" sz="1400" dirty="0" smtClean="0"/>
              <a:t>(2 marks)</a:t>
            </a:r>
          </a:p>
          <a:p>
            <a:r>
              <a:rPr lang="en-GB" sz="1400" dirty="0" smtClean="0"/>
              <a:t>Elastic tissue in the wall of blood vessel A helps to even out the pressure of blood through this vessel. Explain how.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pPr algn="r"/>
            <a:r>
              <a:rPr lang="en-GB" sz="1400" dirty="0" smtClean="0"/>
              <a:t>(2 marks)</a:t>
            </a:r>
            <a:endParaRPr lang="en-GB" sz="1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5950"/>
            <a:ext cx="3960440" cy="142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808264" cy="226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7: Variation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454" y="1340768"/>
            <a:ext cx="8790033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Explain what is meant by genetic diversity.</a:t>
            </a:r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  <a:p>
            <a:r>
              <a:rPr lang="en-US" sz="1600" dirty="0" smtClean="0"/>
              <a:t>Apart </a:t>
            </a:r>
            <a:r>
              <a:rPr lang="en-US" sz="1600" dirty="0"/>
              <a:t>from genetic factors what other type of factor causes variation within a species?</a:t>
            </a:r>
          </a:p>
          <a:p>
            <a:endParaRPr lang="en-GB" sz="1600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spotted owl is a bird. Numbers of spotted owls have decreased over the </a:t>
            </a:r>
            <a:r>
              <a:rPr lang="en-US" sz="1600" dirty="0" smtClean="0"/>
              <a:t>past 50 </a:t>
            </a:r>
            <a:r>
              <a:rPr lang="en-US" sz="1600" dirty="0"/>
              <a:t>years. Explain how this decrease may affect genetic diversity.</a:t>
            </a:r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13: Exchange and transport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793" y="1340768"/>
            <a:ext cx="4420207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A student investigated the rate of transpiration from a leafy shoot. She used </a:t>
            </a:r>
            <a:r>
              <a:rPr lang="en-US" sz="1400" dirty="0" smtClean="0"/>
              <a:t>a </a:t>
            </a:r>
            <a:r>
              <a:rPr lang="en-US" sz="1400" dirty="0" err="1" smtClean="0"/>
              <a:t>potometer</a:t>
            </a:r>
            <a:r>
              <a:rPr lang="en-US" sz="1400" dirty="0" smtClean="0"/>
              <a:t> </a:t>
            </a:r>
            <a:r>
              <a:rPr lang="en-US" sz="1400" dirty="0"/>
              <a:t>to measure the rate of water uptake by the shoot. The diagram shows </a:t>
            </a:r>
            <a:r>
              <a:rPr lang="en-US" sz="1400" dirty="0" smtClean="0"/>
              <a:t>the </a:t>
            </a:r>
            <a:r>
              <a:rPr lang="en-US" sz="1400" dirty="0" err="1" smtClean="0"/>
              <a:t>potometer</a:t>
            </a:r>
            <a:r>
              <a:rPr lang="en-US" sz="1400" dirty="0" smtClean="0"/>
              <a:t> </a:t>
            </a:r>
            <a:r>
              <a:rPr lang="en-US" sz="1400" dirty="0"/>
              <a:t>used by the student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Give </a:t>
            </a:r>
            <a:r>
              <a:rPr lang="en-US" sz="1400" b="1" dirty="0"/>
              <a:t>one </a:t>
            </a:r>
            <a:r>
              <a:rPr lang="en-US" sz="1400" dirty="0"/>
              <a:t>environmental factor that the student should have kept constant during </a:t>
            </a:r>
            <a:r>
              <a:rPr lang="en-US" sz="1400" dirty="0" smtClean="0"/>
              <a:t>this </a:t>
            </a:r>
            <a:r>
              <a:rPr lang="en-GB" sz="1400" dirty="0" smtClean="0"/>
              <a:t>investigation</a:t>
            </a:r>
            <a:r>
              <a:rPr lang="en-GB" sz="1400" dirty="0"/>
              <a:t>.</a:t>
            </a:r>
          </a:p>
          <a:p>
            <a:endParaRPr lang="en-GB" sz="1400" i="1" dirty="0" smtClean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student cut the shoot and put it into the </a:t>
            </a:r>
            <a:r>
              <a:rPr lang="en-US" sz="1400" dirty="0" err="1"/>
              <a:t>potometer</a:t>
            </a:r>
            <a:r>
              <a:rPr lang="en-US" sz="1400" dirty="0"/>
              <a:t> under water. Explain why.</a:t>
            </a:r>
          </a:p>
          <a:p>
            <a:endParaRPr lang="en-GB" sz="1400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1 mark)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4716016" y="1340768"/>
            <a:ext cx="424847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The student wanted to calculate the rate of water uptake by the shoot </a:t>
            </a:r>
            <a:r>
              <a:rPr lang="en-US" sz="1400" dirty="0" smtClean="0"/>
              <a:t>in cm3 </a:t>
            </a:r>
            <a:r>
              <a:rPr lang="en-US" sz="1400" dirty="0"/>
              <a:t>per minute. What measurements did she need to make?</a:t>
            </a:r>
          </a:p>
          <a:p>
            <a:endParaRPr lang="en-GB" sz="1400" dirty="0" smtClean="0"/>
          </a:p>
          <a:p>
            <a:endParaRPr lang="en-GB" sz="1400" i="1" dirty="0" smtClean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 smtClean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marks)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student assumed that water uptake was equivalent to the rate of transpiration</a:t>
            </a:r>
            <a:r>
              <a:rPr lang="en-US" sz="1400" dirty="0" smtClean="0"/>
              <a:t>. Give </a:t>
            </a:r>
            <a:r>
              <a:rPr lang="en-US" sz="1400" b="1" dirty="0"/>
              <a:t>two </a:t>
            </a:r>
            <a:r>
              <a:rPr lang="en-US" sz="1400" dirty="0"/>
              <a:t>reasons why this might </a:t>
            </a:r>
            <a:r>
              <a:rPr lang="en-US" sz="1400" b="1" dirty="0"/>
              <a:t>not </a:t>
            </a:r>
            <a:r>
              <a:rPr lang="en-US" sz="1400" dirty="0"/>
              <a:t>be a valid assumption.</a:t>
            </a:r>
          </a:p>
          <a:p>
            <a:r>
              <a:rPr lang="en-GB" sz="1400" dirty="0"/>
              <a:t>1. </a:t>
            </a:r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 smtClean="0"/>
              <a:t>2</a:t>
            </a:r>
            <a:r>
              <a:rPr lang="en-GB" sz="1400" dirty="0"/>
              <a:t>. </a:t>
            </a:r>
            <a:endParaRPr lang="en-GB" sz="1400" dirty="0" smtClean="0"/>
          </a:p>
          <a:p>
            <a:endParaRPr lang="en-GB" sz="1400" i="1" dirty="0" smtClean="0"/>
          </a:p>
          <a:p>
            <a:endParaRPr lang="en-GB" sz="1400" i="1" dirty="0"/>
          </a:p>
          <a:p>
            <a:endParaRPr lang="en-GB" sz="1400" i="1" dirty="0"/>
          </a:p>
          <a:p>
            <a:pPr algn="r"/>
            <a:r>
              <a:rPr lang="en-GB" sz="1400" i="1" dirty="0" smtClean="0"/>
              <a:t>(</a:t>
            </a:r>
            <a:r>
              <a:rPr lang="en-GB" sz="1400" i="1" dirty="0"/>
              <a:t>2 marks</a:t>
            </a:r>
            <a:r>
              <a:rPr lang="en-GB" sz="1400" i="1" dirty="0" smtClean="0"/>
              <a:t>)</a:t>
            </a:r>
            <a:endParaRPr lang="en-GB" sz="1400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736304" cy="186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9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14: Classification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644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14.1 Classification:</a:t>
            </a:r>
          </a:p>
          <a:p>
            <a:r>
              <a:rPr lang="en-GB" sz="1400" dirty="0" smtClean="0"/>
              <a:t>What is a species?</a:t>
            </a:r>
          </a:p>
          <a:p>
            <a:r>
              <a:rPr lang="en-GB" sz="1400" dirty="0" smtClean="0"/>
              <a:t>How are species named?</a:t>
            </a:r>
          </a:p>
          <a:p>
            <a:r>
              <a:rPr lang="en-GB" sz="1400" dirty="0" smtClean="0"/>
              <a:t>What are the principles of classification?</a:t>
            </a:r>
          </a:p>
          <a:p>
            <a:r>
              <a:rPr lang="en-GB" sz="1400" dirty="0" smtClean="0"/>
              <a:t>How is classification related to evolution?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764704"/>
            <a:ext cx="39604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ecological niche; gene pool; binomial system; generic name; classification; taxonomy; artificial; natural; kingdom; phylum; class; order; family; genus; species; phylogeny; 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204864"/>
            <a:ext cx="44640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What do organisms in the same species have in common?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463241"/>
            <a:ext cx="44640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How are species named?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23512" y="2199911"/>
            <a:ext cx="4140976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What are the principles of classification?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23512" y="4459585"/>
            <a:ext cx="4140976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How are the taxonomic groups organised?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557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14: Classification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40768"/>
            <a:ext cx="4392488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An order is a taxonomic group. All seals belong to the same order. Name </a:t>
            </a:r>
            <a:r>
              <a:rPr lang="en-US" sz="1600" b="1" dirty="0"/>
              <a:t>one </a:t>
            </a:r>
            <a:r>
              <a:rPr lang="en-US" sz="1600" dirty="0" smtClean="0"/>
              <a:t>other taxonomic </a:t>
            </a:r>
            <a:r>
              <a:rPr lang="en-US" sz="1600" dirty="0"/>
              <a:t>group to which all seals belong.</a:t>
            </a:r>
          </a:p>
          <a:p>
            <a:endParaRPr lang="en-GB" sz="1600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diagram shows how some species of seal are classified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751512" y="1340768"/>
            <a:ext cx="4212976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How many different genera are shown in this diagram?</a:t>
            </a:r>
          </a:p>
          <a:p>
            <a:endParaRPr lang="en-US" sz="1600" dirty="0"/>
          </a:p>
          <a:p>
            <a:pPr algn="r"/>
            <a:r>
              <a:rPr lang="en-GB" sz="1600" dirty="0"/>
              <a:t>(1 mark)</a:t>
            </a:r>
          </a:p>
          <a:p>
            <a:r>
              <a:rPr lang="en-US" sz="1600" dirty="0" smtClean="0"/>
              <a:t>All </a:t>
            </a:r>
            <a:r>
              <a:rPr lang="en-US" sz="1600" dirty="0"/>
              <a:t>the seals shown in the diagram are members of the </a:t>
            </a:r>
            <a:r>
              <a:rPr lang="en-US" sz="1600" dirty="0" err="1"/>
              <a:t>Phocidae</a:t>
            </a:r>
            <a:r>
              <a:rPr lang="en-US" sz="1600" dirty="0"/>
              <a:t>. </a:t>
            </a:r>
            <a:r>
              <a:rPr lang="en-US" sz="1600" dirty="0" err="1"/>
              <a:t>Phocidae</a:t>
            </a:r>
            <a:r>
              <a:rPr lang="en-US" sz="1600" dirty="0"/>
              <a:t> is </a:t>
            </a:r>
            <a:r>
              <a:rPr lang="en-US" sz="1600" dirty="0" smtClean="0"/>
              <a:t>an example </a:t>
            </a:r>
            <a:r>
              <a:rPr lang="en-US" sz="1600" dirty="0"/>
              <a:t>of a taxonomic group. Of which taxonomic group is it an example?</a:t>
            </a:r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diagram is based on the evolutionary history of the seals. What does </a:t>
            </a:r>
            <a:r>
              <a:rPr lang="en-US" sz="1600" dirty="0" smtClean="0"/>
              <a:t>the information </a:t>
            </a:r>
            <a:r>
              <a:rPr lang="en-US" sz="1600" dirty="0"/>
              <a:t>in the diagram suggest about the common ancestors of </a:t>
            </a:r>
            <a:r>
              <a:rPr lang="en-US" sz="1600" i="1" dirty="0" err="1" smtClean="0"/>
              <a:t>Mirounga</a:t>
            </a:r>
            <a:r>
              <a:rPr lang="en-US" sz="1600" i="1" dirty="0" smtClean="0"/>
              <a:t> </a:t>
            </a:r>
            <a:r>
              <a:rPr lang="en-GB" sz="1600" i="1" dirty="0" err="1" smtClean="0"/>
              <a:t>angustirostris</a:t>
            </a:r>
            <a:r>
              <a:rPr lang="en-GB" sz="1600" dirty="0"/>
              <a:t>, </a:t>
            </a:r>
            <a:r>
              <a:rPr lang="en-GB" sz="1600" i="1" dirty="0" err="1"/>
              <a:t>Mirounga</a:t>
            </a:r>
            <a:r>
              <a:rPr lang="en-GB" sz="1600" i="1" dirty="0"/>
              <a:t> </a:t>
            </a:r>
            <a:r>
              <a:rPr lang="en-GB" sz="1600" i="1" dirty="0" err="1"/>
              <a:t>leonina</a:t>
            </a:r>
            <a:r>
              <a:rPr lang="en-GB" sz="1600" i="1" dirty="0"/>
              <a:t> </a:t>
            </a:r>
            <a:r>
              <a:rPr lang="en-GB" sz="1600" dirty="0"/>
              <a:t>and </a:t>
            </a:r>
            <a:r>
              <a:rPr lang="en-GB" sz="1600" i="1" dirty="0" err="1"/>
              <a:t>Monachus</a:t>
            </a:r>
            <a:r>
              <a:rPr lang="en-GB" sz="1600" i="1" dirty="0"/>
              <a:t> </a:t>
            </a:r>
            <a:r>
              <a:rPr lang="en-GB" sz="1600" i="1" dirty="0" err="1"/>
              <a:t>tropicalis</a:t>
            </a:r>
            <a:r>
              <a:rPr lang="en-GB" sz="1600" dirty="0"/>
              <a:t>?</a:t>
            </a:r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5151"/>
            <a:ext cx="3636225" cy="312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4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15: Evidence for relationships between organisms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6912768" cy="1846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15.1 Genetic comparisons using DNA and proteins:</a:t>
            </a:r>
          </a:p>
          <a:p>
            <a:r>
              <a:rPr lang="en-GB" sz="1400" dirty="0" smtClean="0"/>
              <a:t>How can comparisons of base sequences in DNA be used to investigate how closely related organisms are?</a:t>
            </a:r>
          </a:p>
          <a:p>
            <a:r>
              <a:rPr lang="en-GB" sz="1400" dirty="0" smtClean="0"/>
              <a:t>What is DNA hybridisation and how is it used to determine relationships between organisms?</a:t>
            </a:r>
          </a:p>
          <a:p>
            <a:r>
              <a:rPr lang="en-GB" sz="1400" dirty="0" smtClean="0"/>
              <a:t>How can comparisons of amino acid sequences in proteins be used to investigate the relationships between organisms?</a:t>
            </a:r>
          </a:p>
          <a:p>
            <a:r>
              <a:rPr lang="en-GB" sz="1400" dirty="0" smtClean="0"/>
              <a:t>How are immunological comparisons used to investigate variations in proteins?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2488" y="772979"/>
            <a:ext cx="1692000" cy="1822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enzymes; species; DNA hybridisation; immunological comparisons; antigen; serum; relationship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780928"/>
            <a:ext cx="4248472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How can we compare DNA base sequences?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373488"/>
            <a:ext cx="4248472" cy="2295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DNA hybridisation: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64618" y="2797316"/>
            <a:ext cx="439987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How can we use DNA base sequencing to classify organisms?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373488"/>
            <a:ext cx="4399870" cy="2295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/>
              <a:t>How are immunological comparisons used to investigate variations in proteins?</a:t>
            </a:r>
          </a:p>
        </p:txBody>
      </p:sp>
    </p:spTree>
    <p:extLst>
      <p:ext uri="{BB962C8B-B14F-4D97-AF65-F5344CB8AC3E}">
        <p14:creationId xmlns:p14="http://schemas.microsoft.com/office/powerpoint/2010/main" val="22030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15: Evidence for relationships between organisms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7606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15.2 Courtship behaviour:</a:t>
            </a:r>
          </a:p>
          <a:p>
            <a:r>
              <a:rPr lang="en-GB" sz="1400" dirty="0" smtClean="0"/>
              <a:t>What is the role courtship in ensuring successful mating?</a:t>
            </a:r>
          </a:p>
          <a:p>
            <a:r>
              <a:rPr lang="en-GB" sz="1400" dirty="0" smtClean="0"/>
              <a:t>How does courtship help members of a species recognise each other?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168" y="764704"/>
            <a:ext cx="288032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courtship; behaviour; pair bond; synchronised mating; 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179512" y="1772816"/>
            <a:ext cx="4392488" cy="489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dirty="0"/>
              <a:t>What is the role courtship in ensuring successful mating?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1772816"/>
            <a:ext cx="4228454" cy="489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dirty="0"/>
              <a:t>How does courtship help members of a species recognise each other?</a:t>
            </a:r>
          </a:p>
        </p:txBody>
      </p:sp>
    </p:spTree>
    <p:extLst>
      <p:ext uri="{BB962C8B-B14F-4D97-AF65-F5344CB8AC3E}">
        <p14:creationId xmlns:p14="http://schemas.microsoft.com/office/powerpoint/2010/main" val="32851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15: Evidence for relationships between organisms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40768"/>
            <a:ext cx="4392488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Cytochrome c is a protein found in all eukaryotes. In humans it consists of 102 </a:t>
            </a:r>
            <a:r>
              <a:rPr lang="en-US" sz="1600" dirty="0" smtClean="0"/>
              <a:t>amino acids</a:t>
            </a:r>
            <a:r>
              <a:rPr lang="en-US" sz="1600" dirty="0"/>
              <a:t>. Biologists have compared the amino acid sequence in some other species </a:t>
            </a:r>
            <a:r>
              <a:rPr lang="en-US" sz="1600" dirty="0" smtClean="0"/>
              <a:t>with that </a:t>
            </a:r>
            <a:r>
              <a:rPr lang="en-US" sz="1600" dirty="0"/>
              <a:t>in humans. The table shows amino acids 9 to 13 in the amino acid sequences </a:t>
            </a:r>
            <a:r>
              <a:rPr lang="en-US" sz="1600" dirty="0" smtClean="0"/>
              <a:t>of cytochrome </a:t>
            </a:r>
            <a:r>
              <a:rPr lang="en-US" sz="1600" dirty="0"/>
              <a:t>c from four species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What do the results suggest about the relationship between humans and the other </a:t>
            </a:r>
            <a:r>
              <a:rPr lang="en-GB" sz="1600" dirty="0"/>
              <a:t>three species?</a:t>
            </a:r>
          </a:p>
          <a:p>
            <a:endParaRPr lang="en-GB" sz="1600" i="1" dirty="0"/>
          </a:p>
          <a:p>
            <a:endParaRPr lang="en-GB" sz="1600" i="1" dirty="0"/>
          </a:p>
          <a:p>
            <a:endParaRPr lang="en-GB" sz="1600" i="1" dirty="0"/>
          </a:p>
          <a:p>
            <a:pPr algn="r"/>
            <a:r>
              <a:rPr lang="en-GB" sz="1600" dirty="0"/>
              <a:t>(2 marks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4716016" y="1340768"/>
            <a:ext cx="4201616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Suggest </a:t>
            </a:r>
            <a:r>
              <a:rPr lang="en-US" sz="1600" b="1" dirty="0"/>
              <a:t>one </a:t>
            </a:r>
            <a:r>
              <a:rPr lang="en-US" sz="1600" dirty="0"/>
              <a:t>advantage of using cytochrome c to determine relationships </a:t>
            </a:r>
            <a:r>
              <a:rPr lang="en-US" sz="1600" dirty="0" smtClean="0"/>
              <a:t>between </a:t>
            </a:r>
            <a:r>
              <a:rPr lang="en-GB" sz="1600" dirty="0" smtClean="0"/>
              <a:t>species</a:t>
            </a:r>
            <a:r>
              <a:rPr lang="en-GB" sz="1600" dirty="0"/>
              <a:t>.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  <a:p>
            <a:endParaRPr lang="en-US" sz="1600" dirty="0" smtClean="0"/>
          </a:p>
          <a:p>
            <a:r>
              <a:rPr lang="en-US" sz="1600" dirty="0" smtClean="0"/>
              <a:t>Comparing </a:t>
            </a:r>
            <a:r>
              <a:rPr lang="en-US" sz="1600" dirty="0"/>
              <a:t>the base sequence of a gene provides more information than </a:t>
            </a:r>
            <a:r>
              <a:rPr lang="en-US" sz="1600" dirty="0" smtClean="0"/>
              <a:t>comparing the </a:t>
            </a:r>
            <a:r>
              <a:rPr lang="en-US" sz="1600" dirty="0"/>
              <a:t>amino acid sequence for which the gene codes. Explain why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8820"/>
            <a:ext cx="4204308" cy="157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0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15: Evidence for relationships between organisms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40768"/>
            <a:ext cx="4392488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Cranes are large birds. One of the earliest methods of classifying cranes was </a:t>
            </a:r>
            <a:r>
              <a:rPr lang="en-US" sz="1600" dirty="0" smtClean="0"/>
              <a:t>based on </a:t>
            </a:r>
            <a:r>
              <a:rPr lang="en-US" sz="1600" dirty="0"/>
              <a:t>the calls they make during the breeding season.</a:t>
            </a:r>
          </a:p>
          <a:p>
            <a:r>
              <a:rPr lang="en-US" sz="1600" dirty="0" smtClean="0"/>
              <a:t>Explain </a:t>
            </a:r>
            <a:r>
              <a:rPr lang="en-US" sz="1600" dirty="0"/>
              <a:t>why biologists could use calls to investigate relationships between </a:t>
            </a:r>
            <a:r>
              <a:rPr lang="en-US" sz="1600" dirty="0" smtClean="0"/>
              <a:t>different </a:t>
            </a:r>
            <a:r>
              <a:rPr lang="en-GB" sz="1600" dirty="0" smtClean="0"/>
              <a:t>species </a:t>
            </a:r>
            <a:r>
              <a:rPr lang="en-GB" sz="1600" dirty="0"/>
              <a:t>of crane.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pPr algn="r"/>
            <a:r>
              <a:rPr lang="en-GB" sz="1600" dirty="0"/>
              <a:t>(2 marks)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6016" y="1340768"/>
            <a:ext cx="4201616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In hummingbirds throat </a:t>
            </a:r>
            <a:r>
              <a:rPr lang="en-US" sz="1600" dirty="0" err="1"/>
              <a:t>colour</a:t>
            </a:r>
            <a:r>
              <a:rPr lang="en-US" sz="1600" dirty="0"/>
              <a:t> is important in courtship. Explain the evidence in </a:t>
            </a:r>
            <a:r>
              <a:rPr lang="en-US" sz="1600" dirty="0" smtClean="0"/>
              <a:t>the table </a:t>
            </a:r>
            <a:r>
              <a:rPr lang="en-US" sz="1600" dirty="0"/>
              <a:t>that shows that the crimson topaz and the fiery topaz may be different species </a:t>
            </a:r>
            <a:r>
              <a:rPr lang="en-US" sz="1600" dirty="0" smtClean="0"/>
              <a:t>of </a:t>
            </a:r>
            <a:r>
              <a:rPr lang="en-GB" sz="1600" dirty="0" smtClean="0"/>
              <a:t>hummingbird</a:t>
            </a:r>
            <a:r>
              <a:rPr lang="en-GB" sz="1600" dirty="0"/>
              <a:t>.</a:t>
            </a:r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</p:spTree>
    <p:extLst>
      <p:ext uri="{BB962C8B-B14F-4D97-AF65-F5344CB8AC3E}">
        <p14:creationId xmlns:p14="http://schemas.microsoft.com/office/powerpoint/2010/main" val="20678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132855"/>
            <a:ext cx="8784976" cy="447555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the two ways in which variation occurs in bacteria?</a:t>
            </a:r>
          </a:p>
          <a:p>
            <a:r>
              <a:rPr lang="en-GB" sz="1600" dirty="0" smtClean="0"/>
              <a:t>Mutation: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Conjunction:</a:t>
            </a:r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16: Adaptation and selection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16.1 Genetic variation in bacteria:</a:t>
            </a:r>
          </a:p>
          <a:p>
            <a:r>
              <a:rPr lang="en-GB" sz="1400" dirty="0" smtClean="0"/>
              <a:t>What is the genetic material in bacteria?</a:t>
            </a:r>
          </a:p>
          <a:p>
            <a:r>
              <a:rPr lang="en-GB" sz="1400" dirty="0" smtClean="0"/>
              <a:t>How does variation arise in bacteria?</a:t>
            </a:r>
          </a:p>
          <a:p>
            <a:r>
              <a:rPr lang="en-GB" sz="1400" dirty="0" smtClean="0"/>
              <a:t>What are mutations?</a:t>
            </a:r>
          </a:p>
          <a:p>
            <a:r>
              <a:rPr lang="en-GB" sz="1400" dirty="0" smtClean="0"/>
              <a:t>How does conjugation occur?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64704"/>
            <a:ext cx="3168352" cy="11765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adaptation; antibiotics; antibiotic resistance; mutation; conjugation; horizontal gene transfer; vertical gene transfer;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2" y="5517232"/>
            <a:ext cx="53149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7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16: Adaptation and selection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6264696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16.2 Antibiotics:</a:t>
            </a:r>
          </a:p>
          <a:p>
            <a:r>
              <a:rPr lang="en-GB" sz="1400" dirty="0" smtClean="0"/>
              <a:t>What are antibiotics and how do they work?</a:t>
            </a:r>
          </a:p>
          <a:p>
            <a:r>
              <a:rPr lang="en-GB" sz="1400" dirty="0" smtClean="0"/>
              <a:t>How do bacteria become resistant to antibiotics?</a:t>
            </a:r>
          </a:p>
          <a:p>
            <a:r>
              <a:rPr lang="en-GB" sz="1400" dirty="0" smtClean="0"/>
              <a:t>How is resistance passed on to subsequent generations and other species?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224" y="764704"/>
            <a:ext cx="2376264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</a:p>
          <a:p>
            <a:r>
              <a:rPr lang="en-GB" sz="1400" dirty="0"/>
              <a:t>osmotic </a:t>
            </a:r>
            <a:r>
              <a:rPr lang="en-GB" sz="1400" dirty="0" err="1"/>
              <a:t>lysis</a:t>
            </a:r>
            <a:r>
              <a:rPr lang="en-GB" sz="1400" dirty="0"/>
              <a:t>; allele; plasmid</a:t>
            </a:r>
          </a:p>
          <a:p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916832"/>
            <a:ext cx="4392488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what an antibiotic is and how it works: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5" y="1916832"/>
            <a:ext cx="4242093" cy="4680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how bacteria become resistant to antibiotics and state how this resistance is passed: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222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16: Adaptation and selection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688632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16.3 Antibiotic use and resistance:</a:t>
            </a:r>
          </a:p>
          <a:p>
            <a:r>
              <a:rPr lang="en-GB" sz="1400" dirty="0" smtClean="0"/>
              <a:t>How do strains of bacteria emerge that are resistant to many drugs?</a:t>
            </a:r>
          </a:p>
          <a:p>
            <a:r>
              <a:rPr lang="en-GB" sz="1400" dirty="0" smtClean="0"/>
              <a:t>What are the implications of using antibiotics frequently?</a:t>
            </a:r>
          </a:p>
          <a:p>
            <a:r>
              <a:rPr lang="en-GB" sz="1400" dirty="0" smtClean="0"/>
              <a:t>What are the problems in treating tuberculosis and MRSA?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488" y="764704"/>
            <a:ext cx="2952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</a:p>
          <a:p>
            <a:r>
              <a:rPr lang="en-GB" sz="1400" dirty="0" smtClean="0"/>
              <a:t>transmission;</a:t>
            </a:r>
            <a:endParaRPr lang="en-GB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1916832"/>
            <a:ext cx="4392488" cy="4752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antibiotic resistance using tuberculosis as an example of a resistant bacterium: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916831"/>
            <a:ext cx="4219508" cy="4752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antibiotic resistance using MRSA as an example of a resistant bacterium: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675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7: Variation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3" y="5013176"/>
            <a:ext cx="525149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0112" y="1340768"/>
            <a:ext cx="3384376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1600" dirty="0"/>
              <a:t>Explain how the standard deviation helps in the interpretation of these data.</a:t>
            </a:r>
          </a:p>
          <a:p>
            <a:endParaRPr lang="en-GB" sz="24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1340768"/>
            <a:ext cx="5279132" cy="51845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The crimson topaz and the fiery topaz are hummingbirds</a:t>
            </a:r>
            <a:r>
              <a:rPr lang="en-US" sz="1600" dirty="0" smtClean="0"/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Biologists </a:t>
            </a:r>
            <a:r>
              <a:rPr lang="en-US" sz="1600" dirty="0"/>
              <a:t>investigated whether the crimson topaz and the fiery topaz are </a:t>
            </a:r>
            <a:r>
              <a:rPr lang="en-US" sz="1600" dirty="0" smtClean="0"/>
              <a:t>different species </a:t>
            </a:r>
            <a:r>
              <a:rPr lang="en-US" sz="1600" dirty="0"/>
              <a:t>of hummingbird, or different forms of the same species</a:t>
            </a:r>
            <a:r>
              <a:rPr lang="en-US" sz="1600" dirty="0" smtClean="0"/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 smtClean="0"/>
              <a:t>They </a:t>
            </a:r>
            <a:r>
              <a:rPr lang="en-US" sz="1600" dirty="0"/>
              <a:t>caught large numbers of each type of hummingbird. For each bird </a:t>
            </a:r>
            <a:r>
              <a:rPr lang="en-US" sz="1600" dirty="0" smtClean="0"/>
              <a:t>they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dirty="0" smtClean="0"/>
              <a:t>recorded </a:t>
            </a:r>
            <a:r>
              <a:rPr lang="en-GB" sz="1600" dirty="0"/>
              <a:t>its sex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dirty="0" smtClean="0"/>
              <a:t>recorded </a:t>
            </a:r>
            <a:r>
              <a:rPr lang="en-GB" sz="1600" dirty="0"/>
              <a:t>its mass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recorded </a:t>
            </a:r>
            <a:r>
              <a:rPr lang="en-US" sz="1600" dirty="0"/>
              <a:t>the </a:t>
            </a:r>
            <a:r>
              <a:rPr lang="en-US" sz="1600" dirty="0" err="1"/>
              <a:t>colour</a:t>
            </a:r>
            <a:r>
              <a:rPr lang="en-US" sz="1600" dirty="0"/>
              <a:t> of its throat feathers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1600" dirty="0" smtClean="0"/>
              <a:t>took </a:t>
            </a:r>
            <a:r>
              <a:rPr lang="en-US" sz="1600" dirty="0"/>
              <a:t>a sample of a blood protein.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The table shows some of their results.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946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16: Adaptation and selection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386" y="1340768"/>
            <a:ext cx="424847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Give </a:t>
            </a:r>
            <a:r>
              <a:rPr lang="en-US" sz="1600" b="1" dirty="0"/>
              <a:t>one </a:t>
            </a:r>
            <a:r>
              <a:rPr lang="en-US" sz="1600" dirty="0"/>
              <a:t>way in which a DNA molecule in a prokaryote, such as a bacterium, </a:t>
            </a:r>
            <a:r>
              <a:rPr lang="en-US" sz="1600" dirty="0" smtClean="0"/>
              <a:t>is different </a:t>
            </a:r>
            <a:r>
              <a:rPr lang="en-US" sz="1600" dirty="0"/>
              <a:t>from a DNA molecule in a eukaryote.</a:t>
            </a:r>
          </a:p>
          <a:p>
            <a:endParaRPr lang="en-GB" sz="1600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1 mark)</a:t>
            </a:r>
          </a:p>
          <a:p>
            <a:r>
              <a:rPr lang="en-US" sz="1600" dirty="0"/>
              <a:t>Species </a:t>
            </a:r>
            <a:r>
              <a:rPr lang="en-US" sz="1600" b="1" dirty="0"/>
              <a:t>X </a:t>
            </a:r>
            <a:r>
              <a:rPr lang="en-US" sz="1600" dirty="0"/>
              <a:t>and </a:t>
            </a:r>
            <a:r>
              <a:rPr lang="en-US" sz="1600" b="1" dirty="0"/>
              <a:t>Y </a:t>
            </a:r>
            <a:r>
              <a:rPr lang="en-US" sz="1600" dirty="0"/>
              <a:t>are bacteria. The diagram shows gene transfer between bacteria in </a:t>
            </a:r>
            <a:r>
              <a:rPr lang="en-US" sz="1600" dirty="0" smtClean="0"/>
              <a:t>these two </a:t>
            </a:r>
            <a:r>
              <a:rPr lang="en-US" sz="1600" dirty="0"/>
              <a:t>species. The bacteria that are shaded are resistant to the antibiotic penicillin.</a:t>
            </a:r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4572000" y="1326947"/>
            <a:ext cx="437672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Use </a:t>
            </a:r>
            <a:r>
              <a:rPr lang="en-US" sz="1600" dirty="0"/>
              <a:t>the diagram to explain why bacterium </a:t>
            </a:r>
            <a:r>
              <a:rPr lang="en-US" sz="1600" b="1" dirty="0"/>
              <a:t>A </a:t>
            </a:r>
            <a:r>
              <a:rPr lang="en-US" sz="1600" dirty="0"/>
              <a:t>is resistant to penicillin.</a:t>
            </a:r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3 marks</a:t>
            </a:r>
            <a:r>
              <a:rPr lang="en-GB" sz="1600" dirty="0" smtClean="0"/>
              <a:t>)</a:t>
            </a:r>
          </a:p>
          <a:p>
            <a:r>
              <a:rPr lang="en-US" sz="1600" dirty="0"/>
              <a:t>Use the diagram to explain why bacteria </a:t>
            </a:r>
            <a:r>
              <a:rPr lang="en-US" sz="1600" b="1" dirty="0"/>
              <a:t>B </a:t>
            </a:r>
            <a:r>
              <a:rPr lang="en-US" sz="1600" dirty="0"/>
              <a:t>and </a:t>
            </a:r>
            <a:r>
              <a:rPr lang="en-US" sz="1600" b="1" dirty="0"/>
              <a:t>C </a:t>
            </a:r>
            <a:r>
              <a:rPr lang="en-US" sz="1600" dirty="0"/>
              <a:t>are resistant to penicillin.</a:t>
            </a:r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6" y="4382219"/>
            <a:ext cx="410233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16: Adaptation and selection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386" y="1340768"/>
            <a:ext cx="424847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The number of patients infected with the bacterium MRSA has increased in </a:t>
            </a:r>
            <a:r>
              <a:rPr lang="en-US" sz="1600" dirty="0" smtClean="0"/>
              <a:t>some hospitals</a:t>
            </a:r>
            <a:r>
              <a:rPr lang="en-US" sz="1600" dirty="0"/>
              <a:t>. Scientists have suggested ways to reduce the transmission of MRSA </a:t>
            </a:r>
            <a:r>
              <a:rPr lang="en-US" sz="1600" dirty="0" smtClean="0"/>
              <a:t>in hospitals</a:t>
            </a:r>
            <a:r>
              <a:rPr lang="en-US" sz="1600" dirty="0"/>
              <a:t>. Suggest </a:t>
            </a:r>
            <a:r>
              <a:rPr lang="en-US" sz="1600" b="1" dirty="0"/>
              <a:t>two </a:t>
            </a:r>
            <a:r>
              <a:rPr lang="en-US" sz="1600" dirty="0"/>
              <a:t>ways to reduce the transmission of MRSA in hospitals.</a:t>
            </a:r>
          </a:p>
          <a:p>
            <a:r>
              <a:rPr lang="en-GB" sz="1600" dirty="0"/>
              <a:t>1 </a:t>
            </a:r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2 </a:t>
            </a:r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4572000" y="1326947"/>
            <a:ext cx="4376722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minimum inhibitory concentration (MIC) is the lowest concentration of a </a:t>
            </a:r>
            <a:r>
              <a:rPr lang="en-US" sz="1600" dirty="0" smtClean="0"/>
              <a:t>substance that </a:t>
            </a:r>
            <a:r>
              <a:rPr lang="en-US" sz="1600" dirty="0"/>
              <a:t>prevents the growth of a microorganism</a:t>
            </a:r>
            <a:r>
              <a:rPr lang="en-US" sz="1600" dirty="0" smtClean="0"/>
              <a:t>. When </a:t>
            </a:r>
            <a:r>
              <a:rPr lang="en-US" sz="1600" dirty="0"/>
              <a:t>antibiotics are prescribed for treating patients, higher doses than the MIC </a:t>
            </a:r>
            <a:r>
              <a:rPr lang="en-US" sz="1600" dirty="0" smtClean="0"/>
              <a:t>are recommended</a:t>
            </a:r>
            <a:r>
              <a:rPr lang="en-US" sz="1600" dirty="0"/>
              <a:t>. Suggest </a:t>
            </a:r>
            <a:r>
              <a:rPr lang="en-US" sz="1600" b="1" dirty="0"/>
              <a:t>two </a:t>
            </a:r>
            <a:r>
              <a:rPr lang="en-US" sz="1600" dirty="0"/>
              <a:t>reasons why.</a:t>
            </a:r>
          </a:p>
          <a:p>
            <a:r>
              <a:rPr lang="en-GB" sz="1600" dirty="0" smtClean="0"/>
              <a:t>1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2 </a:t>
            </a:r>
            <a:endParaRPr lang="en-GB" sz="1600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</p:txBody>
      </p:sp>
    </p:spTree>
    <p:extLst>
      <p:ext uri="{BB962C8B-B14F-4D97-AF65-F5344CB8AC3E}">
        <p14:creationId xmlns:p14="http://schemas.microsoft.com/office/powerpoint/2010/main" val="28260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17: Biodiversity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17.1 Species diversity:</a:t>
            </a:r>
          </a:p>
          <a:p>
            <a:r>
              <a:rPr lang="en-GB" sz="1400" dirty="0" smtClean="0"/>
              <a:t>What do we understand by species diversity?</a:t>
            </a:r>
          </a:p>
          <a:p>
            <a:r>
              <a:rPr lang="en-GB" sz="1400" dirty="0" smtClean="0"/>
              <a:t>How is Simpson’s Diversity Index used as a measure of species diversity?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 </a:t>
            </a:r>
            <a:endParaRPr lang="en-GB" sz="1400" dirty="0" smtClean="0"/>
          </a:p>
          <a:p>
            <a:r>
              <a:rPr lang="en-GB" sz="1400" dirty="0" smtClean="0"/>
              <a:t>species diversity; genetic diversity; ecosystem diversity; species diversity index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916832"/>
            <a:ext cx="8784976" cy="18722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it species diversity and why is it important?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3941500"/>
                <a:ext cx="4392488" cy="27278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GB" sz="1600" dirty="0" smtClean="0"/>
                  <a:t>The formula for calculating the Simpson’s Diversity Index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−1)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GB" sz="1600" b="0" dirty="0" smtClean="0"/>
              </a:p>
              <a:p>
                <a:r>
                  <a:rPr lang="en-GB" sz="1600" dirty="0" smtClean="0"/>
                  <a:t>Where: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GB" sz="1600" dirty="0" smtClean="0"/>
                  <a:t> = species diversity index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sz="1600" dirty="0" smtClean="0"/>
                  <a:t> = total number of organisms of all species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sz="1600" dirty="0" smtClean="0"/>
                  <a:t> = total number of organisms of each species</a:t>
                </a:r>
              </a:p>
              <a:p>
                <a:r>
                  <a:rPr lang="en-GB" sz="1600" dirty="0" smtClean="0">
                    <a:latin typeface="Arial"/>
                    <a:cs typeface="Arial"/>
                  </a:rPr>
                  <a:t>∑ = the sum of</a:t>
                </a:r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941500"/>
                <a:ext cx="4392488" cy="2727859"/>
              </a:xfrm>
              <a:prstGeom prst="rect">
                <a:avLst/>
              </a:prstGeom>
              <a:blipFill rotWithShape="1">
                <a:blip r:embed="rId2"/>
                <a:stretch>
                  <a:fillRect l="-414" t="-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16016" y="3936366"/>
            <a:ext cx="4248472" cy="27278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Calculate the species diversity index using the following numbers:</a:t>
            </a:r>
          </a:p>
          <a:p>
            <a:endParaRPr lang="en-GB" sz="1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553506"/>
              </p:ext>
            </p:extLst>
          </p:nvPr>
        </p:nvGraphicFramePr>
        <p:xfrm>
          <a:off x="4932039" y="4563749"/>
          <a:ext cx="3816426" cy="146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5"/>
                <a:gridCol w="1608179"/>
                <a:gridCol w="12721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Species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Numbers (n)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n(n-1)</a:t>
                      </a:r>
                      <a:endParaRPr lang="en-GB" sz="12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</a:tr>
              <a:tr h="13890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B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5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13890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C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6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/>
                          <a:cs typeface="Arial"/>
                        </a:rPr>
                        <a:t>∑n(n-1)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17: Biodiversity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17.2 Species diversity and human activities:</a:t>
            </a:r>
          </a:p>
          <a:p>
            <a:r>
              <a:rPr lang="en-GB" sz="1400" dirty="0" smtClean="0"/>
              <a:t>What is the influence of deforestation and the impact of agriculture on species diversity?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788510"/>
            <a:ext cx="3168352" cy="745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/>
          </a:p>
          <a:p>
            <a:r>
              <a:rPr lang="en-GB" sz="1400" dirty="0" smtClean="0"/>
              <a:t>communities; ecosystems; alleles; biomass; deforestation; agriculture</a:t>
            </a:r>
            <a:endParaRPr lang="en-GB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1700808"/>
            <a:ext cx="8784976" cy="2376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how deforestation impacts on species diversity: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293096"/>
            <a:ext cx="8784976" cy="2376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Describe how agriculture impacts on species diversity: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680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268760"/>
            <a:ext cx="4392488" cy="541605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1600" dirty="0" smtClean="0"/>
              <a:t>Scientists investigated the species of insects found in a wood and in a nearby wheat field</a:t>
            </a:r>
            <a:r>
              <a:rPr lang="en-US" sz="1600" dirty="0"/>
              <a:t>. The scientists collected insects by placing traps at sites chosen at random </a:t>
            </a:r>
            <a:r>
              <a:rPr lang="en-US" sz="1600" dirty="0" smtClean="0"/>
              <a:t>both in </a:t>
            </a:r>
            <a:r>
              <a:rPr lang="en-US" sz="1600" dirty="0"/>
              <a:t>the wood and in the wheat field</a:t>
            </a:r>
            <a:r>
              <a:rPr lang="en-US" sz="1600" dirty="0" smtClean="0"/>
              <a:t>. The </a:t>
            </a:r>
            <a:r>
              <a:rPr lang="en-US" sz="1600" dirty="0"/>
              <a:t>table shows the data collected in the wood and in the wheat field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8" y="2996952"/>
            <a:ext cx="4320000" cy="364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17: Biodiversity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88024" y="1275838"/>
                <a:ext cx="4176464" cy="54089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dirty="0"/>
                  <a:t>The scientists collected insects at sites chosen at random. Explain the importance </a:t>
                </a:r>
                <a:r>
                  <a:rPr lang="en-US" sz="1600" dirty="0" smtClean="0"/>
                  <a:t>of the </a:t>
                </a:r>
                <a:r>
                  <a:rPr lang="en-US" sz="1600" dirty="0"/>
                  <a:t>sites being chosen at random.</a:t>
                </a:r>
              </a:p>
              <a:p>
                <a:endParaRPr lang="en-GB" sz="1600" i="1" dirty="0"/>
              </a:p>
              <a:p>
                <a:endParaRPr lang="en-GB" sz="1600" i="1" dirty="0"/>
              </a:p>
              <a:p>
                <a:pPr algn="r"/>
                <a:r>
                  <a:rPr lang="en-GB" sz="1600" dirty="0"/>
                  <a:t>(1 mark)</a:t>
                </a:r>
              </a:p>
              <a:p>
                <a:r>
                  <a:rPr lang="en-US" sz="1600" dirty="0"/>
                  <a:t>Use the formula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𝑑</m:t>
                    </m:r>
                    <m:r>
                      <a:rPr lang="en-GB" sz="1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/>
                          </a:rPr>
                          <m:t>𝑁</m:t>
                        </m:r>
                        <m:r>
                          <a:rPr lang="en-GB" sz="1600" i="1">
                            <a:latin typeface="Cambria Math"/>
                          </a:rPr>
                          <m:t>(</m:t>
                        </m:r>
                        <m:r>
                          <a:rPr lang="en-GB" sz="1600" i="1">
                            <a:latin typeface="Cambria Math"/>
                          </a:rPr>
                          <m:t>𝑁</m:t>
                        </m:r>
                        <m:r>
                          <a:rPr lang="en-GB" sz="1600" i="1">
                            <a:latin typeface="Cambria Math"/>
                          </a:rPr>
                          <m:t>−1)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16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1600" i="1">
                                <a:latin typeface="Cambria Math"/>
                              </a:rPr>
                              <m:t>𝑛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(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𝑛</m:t>
                            </m:r>
                            <m:r>
                              <a:rPr lang="en-GB" sz="1600" i="1">
                                <a:latin typeface="Cambria Math"/>
                              </a:rPr>
                              <m:t>−1)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1600" dirty="0"/>
                  <a:t> to calculate the index of diversity for the insects caught in the wood, where</a:t>
                </a:r>
              </a:p>
              <a:p>
                <a:r>
                  <a:rPr lang="en-GB" sz="1400" i="1" dirty="0"/>
                  <a:t>d </a:t>
                </a:r>
                <a:r>
                  <a:rPr lang="en-GB" sz="1400" dirty="0"/>
                  <a:t>= index of diversity</a:t>
                </a:r>
              </a:p>
              <a:p>
                <a:r>
                  <a:rPr lang="en-US" sz="1400" i="1" dirty="0"/>
                  <a:t>N </a:t>
                </a:r>
                <a:r>
                  <a:rPr lang="en-US" sz="1400" dirty="0"/>
                  <a:t>= total number of organisms of all species</a:t>
                </a:r>
              </a:p>
              <a:p>
                <a:r>
                  <a:rPr lang="en-US" sz="1400" i="1" dirty="0"/>
                  <a:t>n </a:t>
                </a:r>
                <a:r>
                  <a:rPr lang="en-US" sz="1400" dirty="0"/>
                  <a:t>= total number of organisms of each species</a:t>
                </a:r>
              </a:p>
              <a:p>
                <a:r>
                  <a:rPr lang="en-GB" sz="1600" dirty="0"/>
                  <a:t>Show your working.</a:t>
                </a:r>
              </a:p>
              <a:p>
                <a:endParaRPr lang="en-GB" sz="1600" dirty="0" smtClean="0"/>
              </a:p>
              <a:p>
                <a:endParaRPr lang="en-GB" sz="600" dirty="0"/>
              </a:p>
              <a:p>
                <a:endParaRPr lang="en-GB" sz="1600" dirty="0" smtClean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Answer ...................................................................</a:t>
                </a:r>
              </a:p>
              <a:p>
                <a:pPr algn="r"/>
                <a:r>
                  <a:rPr lang="en-GB" sz="1600" dirty="0"/>
                  <a:t>(2 marks)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275838"/>
                <a:ext cx="4176464" cy="5408981"/>
              </a:xfrm>
              <a:prstGeom prst="rect">
                <a:avLst/>
              </a:prstGeom>
              <a:blipFill rotWithShape="1">
                <a:blip r:embed="rId3"/>
                <a:stretch>
                  <a:fillRect l="-435" t="-112" r="-435" b="-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268760"/>
            <a:ext cx="8784976" cy="541605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1600" dirty="0"/>
              <a:t>Without carrying out any further calculations, estimate whether the index of diversity </a:t>
            </a:r>
            <a:r>
              <a:rPr lang="en-US" sz="1600" dirty="0" smtClean="0"/>
              <a:t>for the </a:t>
            </a:r>
            <a:r>
              <a:rPr lang="en-US" sz="1600" dirty="0"/>
              <a:t>wheat field would be higher or lower than the index of diversity for the wood</a:t>
            </a:r>
            <a:r>
              <a:rPr lang="en-US" sz="1600" dirty="0" smtClean="0"/>
              <a:t>. Explain </a:t>
            </a:r>
            <a:r>
              <a:rPr lang="en-US" sz="1600" dirty="0"/>
              <a:t>how you arrived at your answer.</a:t>
            </a:r>
          </a:p>
          <a:p>
            <a:endParaRPr lang="en-GB" sz="1600" i="1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journalist concluded that this investigation showed that farming reduces </a:t>
            </a:r>
            <a:r>
              <a:rPr lang="en-US" sz="1600" dirty="0" smtClean="0"/>
              <a:t>species </a:t>
            </a:r>
            <a:r>
              <a:rPr lang="en-GB" sz="1600" dirty="0" smtClean="0"/>
              <a:t>diversity</a:t>
            </a:r>
            <a:r>
              <a:rPr lang="en-GB" sz="1600" dirty="0"/>
              <a:t>.</a:t>
            </a:r>
          </a:p>
          <a:p>
            <a:r>
              <a:rPr lang="en-GB" sz="1600" dirty="0"/>
              <a:t>Evaluate this conclusion.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pPr algn="r"/>
            <a:r>
              <a:rPr lang="en-GB" sz="1600" dirty="0"/>
              <a:t>(2 marks)</a:t>
            </a:r>
          </a:p>
          <a:p>
            <a:r>
              <a:rPr lang="en-US" sz="1600" dirty="0" smtClean="0"/>
              <a:t>Farmers </a:t>
            </a:r>
            <a:r>
              <a:rPr lang="en-US" sz="1600" dirty="0"/>
              <a:t>were offered grants by the government to plant hedges around their fields</a:t>
            </a:r>
            <a:r>
              <a:rPr lang="en-US" sz="1600" dirty="0" smtClean="0"/>
              <a:t>. Explain </a:t>
            </a:r>
            <a:r>
              <a:rPr lang="en-US" sz="1600" dirty="0"/>
              <a:t>the effect planting hedges could have on the index of diversity for animals.</a:t>
            </a:r>
          </a:p>
          <a:p>
            <a:endParaRPr lang="en-GB" sz="1600" dirty="0" smtClean="0"/>
          </a:p>
          <a:p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pPr algn="r"/>
            <a:r>
              <a:rPr lang="en-GB" sz="1600" dirty="0" smtClean="0"/>
              <a:t>(</a:t>
            </a:r>
            <a:r>
              <a:rPr lang="en-GB" sz="1600" dirty="0"/>
              <a:t>2 marks)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17: Biodiversity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55412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More exam questions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775152"/>
            <a:ext cx="4248472" cy="28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b="1" u="sng" dirty="0" smtClean="0"/>
              <a:t>June 2009</a:t>
            </a:r>
          </a:p>
          <a:p>
            <a:r>
              <a:rPr lang="en-GB" sz="1600" dirty="0" smtClean="0"/>
              <a:t>Question 1 – Chapter 13</a:t>
            </a:r>
          </a:p>
          <a:p>
            <a:r>
              <a:rPr lang="en-GB" sz="1600" dirty="0" smtClean="0"/>
              <a:t>Question 2 – Chapter 8</a:t>
            </a:r>
          </a:p>
          <a:p>
            <a:r>
              <a:rPr lang="en-GB" sz="1600" dirty="0" smtClean="0"/>
              <a:t>Question 3 – Chapter 16</a:t>
            </a:r>
          </a:p>
          <a:p>
            <a:r>
              <a:rPr lang="en-GB" sz="1600" dirty="0" smtClean="0"/>
              <a:t>Question 4 – Chapter 11</a:t>
            </a:r>
          </a:p>
          <a:p>
            <a:r>
              <a:rPr lang="en-GB" sz="1600" dirty="0" smtClean="0"/>
              <a:t>Question 5 – Chapter 12 &amp; 10</a:t>
            </a:r>
          </a:p>
          <a:p>
            <a:r>
              <a:rPr lang="en-GB" sz="1600" dirty="0" smtClean="0"/>
              <a:t>Question 6 </a:t>
            </a:r>
            <a:r>
              <a:rPr lang="en-GB" sz="1600" dirty="0"/>
              <a:t>–</a:t>
            </a:r>
            <a:r>
              <a:rPr lang="en-GB" sz="1600" dirty="0" smtClean="0"/>
              <a:t> Chapter 14 &amp; 9</a:t>
            </a:r>
          </a:p>
          <a:p>
            <a:r>
              <a:rPr lang="en-GB" sz="1600" dirty="0" smtClean="0"/>
              <a:t>Question 7 – Chapter 15</a:t>
            </a:r>
          </a:p>
          <a:p>
            <a:r>
              <a:rPr lang="en-GB" sz="1600" dirty="0" smtClean="0"/>
              <a:t>Question 8 – Chapter 13 &amp; 15</a:t>
            </a:r>
          </a:p>
          <a:p>
            <a:r>
              <a:rPr lang="en-GB" sz="1600" dirty="0" smtClean="0"/>
              <a:t>Question 9 – Chapter 7 &amp; 17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79512" y="3789039"/>
            <a:ext cx="4248472" cy="28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b="1" u="sng" dirty="0" smtClean="0"/>
              <a:t>June 2010</a:t>
            </a:r>
          </a:p>
          <a:p>
            <a:r>
              <a:rPr lang="en-GB" sz="1600" dirty="0"/>
              <a:t>Question 1 – </a:t>
            </a:r>
            <a:r>
              <a:rPr lang="en-GB" sz="1600" dirty="0" smtClean="0"/>
              <a:t>Chapter 10</a:t>
            </a:r>
            <a:endParaRPr lang="en-GB" sz="1600" dirty="0"/>
          </a:p>
          <a:p>
            <a:r>
              <a:rPr lang="en-GB" sz="1600" dirty="0"/>
              <a:t>Question 2 – </a:t>
            </a:r>
            <a:r>
              <a:rPr lang="en-GB" sz="1600" dirty="0" smtClean="0"/>
              <a:t>Chapter 13</a:t>
            </a:r>
            <a:endParaRPr lang="en-GB" sz="1600" dirty="0"/>
          </a:p>
          <a:p>
            <a:r>
              <a:rPr lang="en-GB" sz="1600" dirty="0"/>
              <a:t>Question 3 – </a:t>
            </a:r>
            <a:r>
              <a:rPr lang="en-GB" sz="1600" dirty="0" smtClean="0"/>
              <a:t>Chapter 8 &amp; 11</a:t>
            </a:r>
            <a:endParaRPr lang="en-GB" sz="1600" dirty="0"/>
          </a:p>
          <a:p>
            <a:r>
              <a:rPr lang="en-GB" sz="1600" dirty="0"/>
              <a:t>Question 4 – </a:t>
            </a:r>
            <a:r>
              <a:rPr lang="en-GB" sz="1600" dirty="0" smtClean="0"/>
              <a:t>Chapter 13</a:t>
            </a:r>
            <a:endParaRPr lang="en-GB" sz="1600" dirty="0"/>
          </a:p>
          <a:p>
            <a:r>
              <a:rPr lang="en-GB" sz="1600" dirty="0"/>
              <a:t>Question 5 – </a:t>
            </a:r>
            <a:r>
              <a:rPr lang="en-GB" sz="1600" dirty="0" smtClean="0"/>
              <a:t>Chapter 8</a:t>
            </a:r>
            <a:endParaRPr lang="en-GB" sz="1600" dirty="0"/>
          </a:p>
          <a:p>
            <a:r>
              <a:rPr lang="en-GB" sz="1600" dirty="0"/>
              <a:t>Question 6 – </a:t>
            </a:r>
            <a:r>
              <a:rPr lang="en-GB" sz="1600" dirty="0" smtClean="0"/>
              <a:t>Chapter 15</a:t>
            </a:r>
            <a:endParaRPr lang="en-GB" sz="1600" dirty="0"/>
          </a:p>
          <a:p>
            <a:r>
              <a:rPr lang="en-GB" sz="1600" dirty="0"/>
              <a:t>Question 7 – </a:t>
            </a:r>
            <a:r>
              <a:rPr lang="en-GB" sz="1600" dirty="0" smtClean="0"/>
              <a:t>Chapter 10</a:t>
            </a:r>
            <a:endParaRPr lang="en-GB" sz="1600" dirty="0"/>
          </a:p>
          <a:p>
            <a:r>
              <a:rPr lang="en-GB" sz="1600" dirty="0" smtClean="0"/>
              <a:t>Question 8 – Chapter 16</a:t>
            </a:r>
            <a:endParaRPr lang="en-GB" sz="1600" dirty="0"/>
          </a:p>
          <a:p>
            <a:r>
              <a:rPr lang="en-GB" sz="1600" dirty="0"/>
              <a:t>Question 9 – Chapter </a:t>
            </a:r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4571999" y="775152"/>
            <a:ext cx="4392487" cy="28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b="1" u="sng" dirty="0" smtClean="0"/>
              <a:t>June 2011</a:t>
            </a:r>
          </a:p>
          <a:p>
            <a:r>
              <a:rPr lang="en-GB" sz="1600" dirty="0"/>
              <a:t>Question 1 – </a:t>
            </a:r>
            <a:r>
              <a:rPr lang="en-GB" sz="1600" dirty="0" smtClean="0"/>
              <a:t>Chapter 12 &amp; 10</a:t>
            </a:r>
            <a:endParaRPr lang="en-GB" sz="1600" dirty="0"/>
          </a:p>
          <a:p>
            <a:r>
              <a:rPr lang="en-GB" sz="1600" dirty="0"/>
              <a:t>Question 2 – </a:t>
            </a:r>
            <a:r>
              <a:rPr lang="en-GB" sz="1600" dirty="0" smtClean="0"/>
              <a:t>Chapter 9</a:t>
            </a:r>
            <a:endParaRPr lang="en-GB" sz="1600" dirty="0"/>
          </a:p>
          <a:p>
            <a:r>
              <a:rPr lang="en-GB" sz="1600" dirty="0"/>
              <a:t>Question 3 – </a:t>
            </a:r>
            <a:r>
              <a:rPr lang="en-GB" sz="1600" dirty="0" smtClean="0"/>
              <a:t>Chapter 8</a:t>
            </a:r>
            <a:endParaRPr lang="en-GB" sz="1600" dirty="0"/>
          </a:p>
          <a:p>
            <a:r>
              <a:rPr lang="en-GB" sz="1600" dirty="0"/>
              <a:t>Question 4 – </a:t>
            </a:r>
            <a:r>
              <a:rPr lang="en-GB" sz="1600" dirty="0" smtClean="0"/>
              <a:t>Chapter 11</a:t>
            </a:r>
            <a:endParaRPr lang="en-GB" sz="1600" dirty="0"/>
          </a:p>
          <a:p>
            <a:r>
              <a:rPr lang="en-GB" sz="1600" dirty="0"/>
              <a:t>Question 5 – </a:t>
            </a:r>
            <a:r>
              <a:rPr lang="en-GB" sz="1600" dirty="0" smtClean="0"/>
              <a:t>Chapter 13</a:t>
            </a:r>
            <a:endParaRPr lang="en-GB" sz="1600" dirty="0"/>
          </a:p>
          <a:p>
            <a:r>
              <a:rPr lang="en-GB" sz="1600" dirty="0"/>
              <a:t>Question 6 – </a:t>
            </a:r>
            <a:r>
              <a:rPr lang="en-GB" sz="1600" dirty="0" smtClean="0"/>
              <a:t>Chapter 10 &amp; 13</a:t>
            </a:r>
            <a:endParaRPr lang="en-GB" sz="1600" dirty="0"/>
          </a:p>
          <a:p>
            <a:r>
              <a:rPr lang="en-GB" sz="1600" dirty="0"/>
              <a:t>Question 7 – </a:t>
            </a:r>
            <a:r>
              <a:rPr lang="en-GB" sz="1600" dirty="0" smtClean="0"/>
              <a:t>Chapter 15</a:t>
            </a:r>
            <a:endParaRPr lang="en-GB" sz="1600" dirty="0"/>
          </a:p>
          <a:p>
            <a:r>
              <a:rPr lang="en-GB" sz="1600" dirty="0"/>
              <a:t>Question 8 – </a:t>
            </a:r>
            <a:r>
              <a:rPr lang="en-GB" sz="1600" dirty="0" smtClean="0"/>
              <a:t>Chapter 17</a:t>
            </a:r>
            <a:endParaRPr lang="en-GB" sz="1600" dirty="0"/>
          </a:p>
          <a:p>
            <a:r>
              <a:rPr lang="en-GB" sz="1600" dirty="0"/>
              <a:t>Question 9 – Chapter </a:t>
            </a:r>
            <a:r>
              <a:rPr lang="en-GB" sz="1600" dirty="0" smtClean="0"/>
              <a:t>10</a:t>
            </a:r>
          </a:p>
          <a:p>
            <a:r>
              <a:rPr lang="en-GB" sz="1600" dirty="0" smtClean="0"/>
              <a:t>Question 10 – Chapter 16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3796922"/>
            <a:ext cx="4392487" cy="28001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GB" sz="1600" b="1" u="sng" dirty="0" smtClean="0"/>
              <a:t>June 2012</a:t>
            </a:r>
          </a:p>
          <a:p>
            <a:r>
              <a:rPr lang="en-GB" sz="1600" dirty="0"/>
              <a:t>Question 1 – </a:t>
            </a:r>
            <a:r>
              <a:rPr lang="en-GB" sz="1600" dirty="0" smtClean="0"/>
              <a:t>Chapter 12, 10 &amp; 13</a:t>
            </a:r>
            <a:endParaRPr lang="en-GB" sz="1600" dirty="0"/>
          </a:p>
          <a:p>
            <a:r>
              <a:rPr lang="en-GB" sz="1600" dirty="0"/>
              <a:t>Question 2 – </a:t>
            </a:r>
            <a:r>
              <a:rPr lang="en-GB" sz="1600" dirty="0" smtClean="0"/>
              <a:t>Chapter 10 &amp; 17</a:t>
            </a:r>
            <a:endParaRPr lang="en-GB" sz="1600" dirty="0"/>
          </a:p>
          <a:p>
            <a:r>
              <a:rPr lang="en-GB" sz="1600" dirty="0"/>
              <a:t>Question 3 – </a:t>
            </a:r>
            <a:r>
              <a:rPr lang="en-GB" sz="1600" dirty="0" smtClean="0"/>
              <a:t>Chapter 10</a:t>
            </a:r>
            <a:endParaRPr lang="en-GB" sz="1600" dirty="0"/>
          </a:p>
          <a:p>
            <a:r>
              <a:rPr lang="en-GB" sz="1600" dirty="0"/>
              <a:t>Question 4 – </a:t>
            </a:r>
            <a:r>
              <a:rPr lang="en-GB" sz="1600" dirty="0" smtClean="0"/>
              <a:t>Chapter 11</a:t>
            </a:r>
            <a:endParaRPr lang="en-GB" sz="1600" dirty="0"/>
          </a:p>
          <a:p>
            <a:r>
              <a:rPr lang="en-GB" sz="1600" dirty="0"/>
              <a:t>Question 5 – </a:t>
            </a:r>
            <a:r>
              <a:rPr lang="en-GB" sz="1600" dirty="0" smtClean="0"/>
              <a:t>Chapter 8</a:t>
            </a:r>
            <a:endParaRPr lang="en-GB" sz="1600" dirty="0"/>
          </a:p>
          <a:p>
            <a:r>
              <a:rPr lang="en-GB" sz="1600" dirty="0"/>
              <a:t>Question 6 – </a:t>
            </a:r>
            <a:r>
              <a:rPr lang="en-GB" sz="1600" dirty="0" smtClean="0"/>
              <a:t>Chapter 14, 7 &amp; 15</a:t>
            </a:r>
            <a:endParaRPr lang="en-GB" sz="1600" dirty="0"/>
          </a:p>
          <a:p>
            <a:r>
              <a:rPr lang="en-GB" sz="1600" dirty="0"/>
              <a:t>Question 7 – </a:t>
            </a:r>
            <a:r>
              <a:rPr lang="en-GB" sz="1600" dirty="0" smtClean="0"/>
              <a:t>Chapter 17</a:t>
            </a:r>
            <a:endParaRPr lang="en-GB" sz="1600" dirty="0"/>
          </a:p>
          <a:p>
            <a:r>
              <a:rPr lang="en-GB" sz="1600" dirty="0"/>
              <a:t>Question 8 – </a:t>
            </a:r>
            <a:r>
              <a:rPr lang="en-GB" sz="1600" dirty="0" smtClean="0"/>
              <a:t>Chapter 13</a:t>
            </a:r>
            <a:endParaRPr lang="en-GB" sz="1600" dirty="0"/>
          </a:p>
          <a:p>
            <a:r>
              <a:rPr lang="en-GB" sz="1600" dirty="0"/>
              <a:t>Question 9 – </a:t>
            </a:r>
            <a:r>
              <a:rPr lang="en-GB" sz="1600"/>
              <a:t>Chapter </a:t>
            </a:r>
            <a:r>
              <a:rPr lang="en-GB" sz="1600" smtClean="0"/>
              <a:t>16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677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8: DNA and meiosis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8245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8.1 Structure of DNA:</a:t>
            </a:r>
          </a:p>
          <a:p>
            <a:r>
              <a:rPr lang="en-GB" sz="1400" dirty="0" smtClean="0"/>
              <a:t>What are the component of DNA?</a:t>
            </a:r>
          </a:p>
          <a:p>
            <a:r>
              <a:rPr lang="en-GB" sz="1400" dirty="0" smtClean="0"/>
              <a:t>How are these components arranged within the DNA double helix?</a:t>
            </a:r>
          </a:p>
          <a:p>
            <a:r>
              <a:rPr lang="en-GB" sz="1400" dirty="0" smtClean="0"/>
              <a:t>What is the function of DNA?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788511"/>
            <a:ext cx="3816424" cy="11765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 </a:t>
            </a:r>
            <a:r>
              <a:rPr lang="en-GB" sz="1400" dirty="0" smtClean="0"/>
              <a:t>cytosine; thymine; adenine; guanine; phosphate; </a:t>
            </a:r>
            <a:r>
              <a:rPr lang="en-GB" sz="1400" dirty="0" err="1" smtClean="0"/>
              <a:t>deoxyribose</a:t>
            </a:r>
            <a:r>
              <a:rPr lang="en-GB" sz="1400" dirty="0" smtClean="0"/>
              <a:t> sugar; condensation reaction; mononucleotide; dinucleotide; polynucleotide; complementary; double helix;</a:t>
            </a:r>
            <a:endParaRPr lang="en-GB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0957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132856"/>
            <a:ext cx="4095750" cy="446449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Label the diagram of DNA to show the components of DNA and how they are arranged: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2132856"/>
            <a:ext cx="453650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Explain why pairing of bases: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3414588"/>
            <a:ext cx="453650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Explain why DNA forms a double helix: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4656038"/>
            <a:ext cx="4536504" cy="194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the function of DNA: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472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8: DNA and meiosis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54360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8.2 The triplet code:</a:t>
            </a:r>
          </a:p>
          <a:p>
            <a:r>
              <a:rPr lang="en-GB" sz="1400" dirty="0" smtClean="0"/>
              <a:t>What is a gene?</a:t>
            </a:r>
          </a:p>
          <a:p>
            <a:r>
              <a:rPr lang="en-GB" sz="1400" dirty="0" smtClean="0"/>
              <a:t>How do genes code for polypeptides?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788511"/>
            <a:ext cx="3168352" cy="7456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gene; triplicate code; polypeptide; amino acid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700808"/>
            <a:ext cx="8784976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is a gene?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5682" y="3005336"/>
            <a:ext cx="8784976" cy="3592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the triplicate code?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884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8: DNA and meiosis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3"/>
            <a:ext cx="5976000" cy="1631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8.3 DNA and chromosomes:</a:t>
            </a:r>
          </a:p>
          <a:p>
            <a:r>
              <a:rPr lang="en-GB" sz="1400" dirty="0" smtClean="0"/>
              <a:t>How does DNA in prokaryotic organisms differ from the DNA in eukaryotic organisms?</a:t>
            </a:r>
          </a:p>
          <a:p>
            <a:r>
              <a:rPr lang="en-GB" sz="1400" dirty="0" smtClean="0"/>
              <a:t>What is a chromosome?</a:t>
            </a:r>
          </a:p>
          <a:p>
            <a:r>
              <a:rPr lang="en-GB" sz="1400" dirty="0" smtClean="0"/>
              <a:t>How are genes arranged on a DNA molecule?</a:t>
            </a:r>
          </a:p>
          <a:p>
            <a:r>
              <a:rPr lang="en-GB" sz="1400" dirty="0" smtClean="0"/>
              <a:t>What are homologous chromosomes?</a:t>
            </a:r>
          </a:p>
          <a:p>
            <a:r>
              <a:rPr lang="en-GB" sz="1400" dirty="0" smtClean="0"/>
              <a:t>What is an allele?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788510"/>
            <a:ext cx="2592288" cy="1607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 </a:t>
            </a:r>
            <a:r>
              <a:rPr lang="en-GB" sz="1400" dirty="0" smtClean="0"/>
              <a:t>prokaryotic cell; eukaryotic cell; chromosomes; chromatid; centromere; histone; homologous pairs; allele</a:t>
            </a:r>
            <a:endParaRPr lang="en-GB" sz="1600" dirty="0"/>
          </a:p>
        </p:txBody>
      </p:sp>
      <p:sp>
        <p:nvSpPr>
          <p:cNvPr id="2" name="Rectangle 1"/>
          <p:cNvSpPr/>
          <p:nvPr/>
        </p:nvSpPr>
        <p:spPr>
          <a:xfrm>
            <a:off x="179512" y="2636912"/>
            <a:ext cx="4248472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600" dirty="0"/>
              <a:t>How does DNA in prokaryotic organisms differ from the DNA in eukaryotic organisms?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2636912"/>
            <a:ext cx="4427984" cy="4104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600" dirty="0" smtClean="0"/>
              <a:t>Fill in the boxes to show how DNA in packed into a chromosome:</a:t>
            </a:r>
            <a:endParaRPr lang="en-GB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43" y="3213360"/>
            <a:ext cx="3544965" cy="34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8304" y="3465004"/>
            <a:ext cx="1584176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08304" y="4005064"/>
            <a:ext cx="1584176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08304" y="4509120"/>
            <a:ext cx="1584176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308304" y="5049180"/>
            <a:ext cx="1584176" cy="684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308304" y="5733256"/>
            <a:ext cx="1584176" cy="684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79512" y="4077072"/>
            <a:ext cx="4248472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600" dirty="0" smtClean="0"/>
              <a:t>What is a homologous chromosome?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179512" y="5445224"/>
            <a:ext cx="4248472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600" dirty="0" smtClean="0"/>
              <a:t>What is an allele?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142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916832"/>
            <a:ext cx="3960440" cy="46085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What is meiosis? Use the diagram in your explanation.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Unit 2: Chapter 8: DNA and meiosis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968552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8.4 Meiosis:</a:t>
            </a:r>
          </a:p>
          <a:p>
            <a:r>
              <a:rPr lang="en-GB" sz="1400" dirty="0" smtClean="0"/>
              <a:t>Why is meiosis necessary?</a:t>
            </a:r>
          </a:p>
          <a:p>
            <a:r>
              <a:rPr lang="en-GB" sz="1400" dirty="0" smtClean="0"/>
              <a:t>What happens during meiosis?</a:t>
            </a:r>
          </a:p>
          <a:p>
            <a:r>
              <a:rPr lang="en-GB" sz="1400" dirty="0" smtClean="0"/>
              <a:t>How does meiosis create genetic variation?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788510"/>
            <a:ext cx="3600400" cy="961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Key words:</a:t>
            </a:r>
            <a:endParaRPr lang="en-GB" sz="1400" dirty="0" smtClean="0"/>
          </a:p>
          <a:p>
            <a:r>
              <a:rPr lang="en-GB" sz="1400" dirty="0" smtClean="0"/>
              <a:t>mitosis; meiosis; gametes; diploid; haploid; crossing over; gene; locus; allele; interdependent segregation; recombination; </a:t>
            </a:r>
            <a:endParaRPr lang="en-GB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5" y="3213336"/>
            <a:ext cx="3819589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92352" y="1916832"/>
            <a:ext cx="4672136" cy="230425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interdependent segregation and how this leads to genetic variety: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92352" y="4437112"/>
            <a:ext cx="4672136" cy="20882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600" dirty="0" smtClean="0"/>
              <a:t>Explain genetic recombination by crossing over: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041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5952</Words>
  <Application>Microsoft Office PowerPoint</Application>
  <PresentationFormat>On-screen Show (4:3)</PresentationFormat>
  <Paragraphs>1252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Gordon</cp:lastModifiedBy>
  <cp:revision>78</cp:revision>
  <dcterms:created xsi:type="dcterms:W3CDTF">2013-03-10T09:18:31Z</dcterms:created>
  <dcterms:modified xsi:type="dcterms:W3CDTF">2014-05-18T15:55:21Z</dcterms:modified>
</cp:coreProperties>
</file>