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904413" cy="69484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90" y="-1002"/>
      </p:cViewPr>
      <p:guideLst>
        <p:guide orient="horz" pos="218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900CB-BDA4-4DA7-BA18-2577F894C977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5838" y="685800"/>
            <a:ext cx="4886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8B3F7-EEE6-418D-A8EF-3DDBE6D09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20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8B3F7-EEE6-418D-A8EF-3DDBE6D09E9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21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1" y="2158537"/>
            <a:ext cx="8418751" cy="14894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62" y="3937476"/>
            <a:ext cx="6933089" cy="17757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8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7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9091" y="278263"/>
            <a:ext cx="2412482" cy="5928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89" y="278263"/>
            <a:ext cx="7077528" cy="5928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8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1" y="4465048"/>
            <a:ext cx="8418751" cy="138004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1" y="2945066"/>
            <a:ext cx="8418751" cy="151998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2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89" y="1621315"/>
            <a:ext cx="4744146" cy="45856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5709" y="1621315"/>
            <a:ext cx="4745865" cy="45856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12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8262"/>
            <a:ext cx="8913972" cy="115808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2" y="1555368"/>
            <a:ext cx="4376169" cy="6482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2" y="2203572"/>
            <a:ext cx="4376169" cy="40034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5" y="1555368"/>
            <a:ext cx="4377888" cy="6482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5" y="2203572"/>
            <a:ext cx="4377888" cy="40034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1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46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5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6653"/>
            <a:ext cx="3258484" cy="11773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0" y="276654"/>
            <a:ext cx="5536842" cy="59303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1" y="1454037"/>
            <a:ext cx="3258484" cy="47529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9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63942"/>
            <a:ext cx="5942648" cy="574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20860"/>
            <a:ext cx="5942648" cy="4169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438157"/>
            <a:ext cx="5942648" cy="8154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2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221" y="278262"/>
            <a:ext cx="8913972" cy="1158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1" y="1621315"/>
            <a:ext cx="8913972" cy="4585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440220"/>
            <a:ext cx="2311030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38585-E87D-4DA5-8677-E531F6493E4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08" y="6440220"/>
            <a:ext cx="3136397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440220"/>
            <a:ext cx="2311030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EC734-DB94-4335-BE4C-E568CB8DA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01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21"/>
          <p:cNvSpPr/>
          <p:nvPr/>
        </p:nvSpPr>
        <p:spPr>
          <a:xfrm>
            <a:off x="200025" y="161925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207964" y="161925"/>
            <a:ext cx="7488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B1 </a:t>
            </a:r>
            <a:r>
              <a:rPr lang="en-GB" b="1" dirty="0">
                <a:latin typeface="Comic Sans MS" pitchFamily="66" charset="0"/>
              </a:rPr>
              <a:t>REVISION – CHAPTER </a:t>
            </a:r>
            <a:r>
              <a:rPr lang="en-GB" b="1" dirty="0" smtClean="0">
                <a:latin typeface="Comic Sans MS" pitchFamily="66" charset="0"/>
              </a:rPr>
              <a:t>4 </a:t>
            </a:r>
            <a:r>
              <a:rPr lang="en-GB" b="1" dirty="0">
                <a:latin typeface="Comic Sans MS" pitchFamily="66" charset="0"/>
              </a:rPr>
              <a:t>– </a:t>
            </a:r>
            <a:r>
              <a:rPr lang="en-GB" b="1" dirty="0" smtClean="0">
                <a:latin typeface="Comic Sans MS" pitchFamily="66" charset="0"/>
              </a:rPr>
              <a:t>ADAPTATION FOR SURVIVAL 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5600701" y="5484813"/>
            <a:ext cx="208915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KEY WORDS</a:t>
            </a:r>
            <a:r>
              <a:rPr lang="en-GB" sz="1000" b="1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Adaptations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Carnivore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Herbivore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Extremophiles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Surface area : volume ratio</a:t>
            </a:r>
          </a:p>
          <a:p>
            <a:pPr algn="ctr"/>
            <a:endParaRPr lang="en-GB" sz="900" dirty="0">
              <a:latin typeface="Comic Sans MS" pitchFamily="66" charset="0"/>
            </a:endParaRPr>
          </a:p>
          <a:p>
            <a:pPr algn="ctr"/>
            <a:endParaRPr lang="en-GB" sz="900" dirty="0" smtClean="0">
              <a:latin typeface="Comic Sans MS" pitchFamily="66" charset="0"/>
            </a:endParaRPr>
          </a:p>
          <a:p>
            <a:pPr algn="ctr"/>
            <a:endParaRPr lang="en-GB" sz="900" dirty="0" smtClean="0">
              <a:latin typeface="Comic Sans MS" pitchFamily="66" charset="0"/>
            </a:endParaRPr>
          </a:p>
          <a:p>
            <a:pPr algn="ctr"/>
            <a:r>
              <a:rPr lang="en-GB" sz="900" dirty="0" smtClean="0">
                <a:latin typeface="Comic Sans MS" pitchFamily="66" charset="0"/>
              </a:rPr>
              <a:t>Stomata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Respiration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Competition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Territory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600700" y="5491163"/>
            <a:ext cx="2089150" cy="130016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1200">
              <a:solidFill>
                <a:srgbClr val="FFFFFF"/>
              </a:solidFill>
            </a:endParaRP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7761288" y="5484813"/>
            <a:ext cx="19446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ASSESSMENT: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Cloud Callout 9"/>
          <p:cNvSpPr>
            <a:spLocks noChangeArrowheads="1"/>
          </p:cNvSpPr>
          <p:nvPr/>
        </p:nvSpPr>
        <p:spPr bwMode="auto">
          <a:xfrm>
            <a:off x="7905750" y="6283325"/>
            <a:ext cx="215900" cy="219075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" name="AutoShape 81"/>
          <p:cNvSpPr>
            <a:spLocks noChangeArrowheads="1"/>
          </p:cNvSpPr>
          <p:nvPr/>
        </p:nvSpPr>
        <p:spPr bwMode="auto">
          <a:xfrm>
            <a:off x="7832725" y="5849938"/>
            <a:ext cx="287338" cy="287337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7761288" y="5491163"/>
            <a:ext cx="1944687" cy="129540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00025" y="665932"/>
            <a:ext cx="4644000" cy="23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How are plants adapted to different environments?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 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2206" y="665932"/>
            <a:ext cx="4644000" cy="23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How are animals adapted to different environments?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 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678" y="3186212"/>
            <a:ext cx="4644000" cy="21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do plants compete for and why?</a:t>
            </a:r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 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2206" y="3186212"/>
            <a:ext cx="4644000" cy="2196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do animals compete for and why?</a:t>
            </a:r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 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5" y="5491163"/>
            <a:ext cx="5184229" cy="13001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How can plants and animals be used to measure environmental change?</a:t>
            </a:r>
            <a:endParaRPr lang="en-GB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3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21"/>
          <p:cNvSpPr/>
          <p:nvPr/>
        </p:nvSpPr>
        <p:spPr>
          <a:xfrm>
            <a:off x="200025" y="161925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207964" y="161925"/>
            <a:ext cx="7488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B1 </a:t>
            </a:r>
            <a:r>
              <a:rPr lang="en-GB" b="1" dirty="0">
                <a:latin typeface="Comic Sans MS" pitchFamily="66" charset="0"/>
              </a:rPr>
              <a:t>REVISION – CHAPTER </a:t>
            </a:r>
            <a:r>
              <a:rPr lang="en-GB" b="1" dirty="0" smtClean="0">
                <a:latin typeface="Comic Sans MS" pitchFamily="66" charset="0"/>
              </a:rPr>
              <a:t>5 </a:t>
            </a:r>
            <a:r>
              <a:rPr lang="en-GB" b="1" dirty="0">
                <a:latin typeface="Comic Sans MS" pitchFamily="66" charset="0"/>
              </a:rPr>
              <a:t>– </a:t>
            </a:r>
            <a:r>
              <a:rPr lang="en-GB" b="1" dirty="0" smtClean="0">
                <a:latin typeface="Comic Sans MS" pitchFamily="66" charset="0"/>
              </a:rPr>
              <a:t>ENERGY IN BIOMASS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5600701" y="5484813"/>
            <a:ext cx="208915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KEY WORDS</a:t>
            </a:r>
            <a:r>
              <a:rPr lang="en-GB" sz="1000" b="1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Biomass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Pyramid of Biomass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Decomposers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Detritus feeders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Sewage treatment plants</a:t>
            </a:r>
          </a:p>
          <a:p>
            <a:pPr algn="ctr"/>
            <a:endParaRPr lang="en-GB" sz="900" dirty="0" smtClean="0">
              <a:latin typeface="Comic Sans MS" pitchFamily="66" charset="0"/>
            </a:endParaRPr>
          </a:p>
          <a:p>
            <a:pPr algn="ctr"/>
            <a:endParaRPr lang="en-GB" sz="900" dirty="0">
              <a:latin typeface="Comic Sans MS" pitchFamily="66" charset="0"/>
            </a:endParaRPr>
          </a:p>
          <a:p>
            <a:pPr algn="ctr"/>
            <a:r>
              <a:rPr lang="en-GB" sz="900" dirty="0" smtClean="0">
                <a:latin typeface="Comic Sans MS" pitchFamily="66" charset="0"/>
              </a:rPr>
              <a:t>Compost heap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Fossil fuels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Carbon cycle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Combustion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Organic waste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Green house gases</a:t>
            </a:r>
          </a:p>
          <a:p>
            <a:pPr algn="ctr"/>
            <a:endParaRPr lang="en-GB" sz="900" dirty="0" smtClean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00700" y="5491163"/>
            <a:ext cx="2089150" cy="130016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1200">
              <a:solidFill>
                <a:srgbClr val="FFFFFF"/>
              </a:solidFill>
            </a:endParaRP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7761288" y="5484813"/>
            <a:ext cx="19446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ASSESSMENT: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Cloud Callout 9"/>
          <p:cNvSpPr>
            <a:spLocks noChangeArrowheads="1"/>
          </p:cNvSpPr>
          <p:nvPr/>
        </p:nvSpPr>
        <p:spPr bwMode="auto">
          <a:xfrm>
            <a:off x="7905750" y="6283325"/>
            <a:ext cx="215900" cy="219075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" name="AutoShape 81"/>
          <p:cNvSpPr>
            <a:spLocks noChangeArrowheads="1"/>
          </p:cNvSpPr>
          <p:nvPr/>
        </p:nvSpPr>
        <p:spPr bwMode="auto">
          <a:xfrm>
            <a:off x="7832725" y="5849938"/>
            <a:ext cx="287338" cy="287337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7761288" y="5491163"/>
            <a:ext cx="1944687" cy="129540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10" y="1674044"/>
            <a:ext cx="288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0025" y="665932"/>
            <a:ext cx="3528045" cy="6120631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a pyramid of biomass?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Sketch a pyramid of biomass for this food chain: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971419" y="2898180"/>
            <a:ext cx="3436863" cy="2520000"/>
            <a:chOff x="5596078" y="1674044"/>
            <a:chExt cx="3436863" cy="2520000"/>
          </a:xfrm>
        </p:grpSpPr>
        <p:grpSp>
          <p:nvGrpSpPr>
            <p:cNvPr id="4" name="Group 3"/>
            <p:cNvGrpSpPr/>
            <p:nvPr/>
          </p:nvGrpSpPr>
          <p:grpSpPr>
            <a:xfrm>
              <a:off x="5596078" y="1674044"/>
              <a:ext cx="3436863" cy="2520000"/>
              <a:chOff x="5596078" y="1674044"/>
              <a:chExt cx="3436863" cy="252000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6078" y="1674044"/>
                <a:ext cx="3436863" cy="2520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Rectangle 2"/>
              <p:cNvSpPr/>
              <p:nvPr/>
            </p:nvSpPr>
            <p:spPr>
              <a:xfrm>
                <a:off x="6320358" y="1962076"/>
                <a:ext cx="324917" cy="2160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536382" y="3330428"/>
                <a:ext cx="432048" cy="143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121650" y="3690268"/>
                <a:ext cx="502964" cy="2160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639174" y="3967947"/>
                <a:ext cx="1401264" cy="2160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8408590" y="2826172"/>
              <a:ext cx="395498" cy="1080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600700" y="2574044"/>
            <a:ext cx="4032843" cy="28080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Fill in the gaps in the carbon cycle</a:t>
            </a:r>
            <a:endParaRPr lang="en-GB" sz="1000" dirty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422" y="521916"/>
            <a:ext cx="2632391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836726" y="665932"/>
            <a:ext cx="5796000" cy="18000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Fill in this </a:t>
            </a:r>
            <a:r>
              <a:rPr lang="en-GB" sz="1000" dirty="0" err="1">
                <a:latin typeface="Comic Sans MS" pitchFamily="66" charset="0"/>
              </a:rPr>
              <a:t>S</a:t>
            </a:r>
            <a:r>
              <a:rPr lang="en-GB" sz="1000" dirty="0" err="1" smtClean="0">
                <a:latin typeface="Comic Sans MS" pitchFamily="66" charset="0"/>
              </a:rPr>
              <a:t>ankey</a:t>
            </a:r>
            <a:r>
              <a:rPr lang="en-GB" sz="1000" dirty="0" smtClean="0">
                <a:latin typeface="Comic Sans MS" pitchFamily="66" charset="0"/>
              </a:rPr>
              <a:t> diagram to show energy loss: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Show your working here: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39192" y="2177520"/>
            <a:ext cx="700632" cy="215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 smtClean="0">
                <a:latin typeface="Comic Sans MS" pitchFamily="66" charset="0"/>
              </a:rPr>
              <a:t>Faeces:   </a:t>
            </a:r>
            <a:endParaRPr lang="en-GB" sz="8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36726" y="2574044"/>
            <a:ext cx="1656000" cy="42125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are the conditions needed for decay?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How does the decay process recycle nutrients?</a:t>
            </a:r>
            <a:endParaRPr lang="en-GB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21"/>
          <p:cNvSpPr/>
          <p:nvPr/>
        </p:nvSpPr>
        <p:spPr>
          <a:xfrm>
            <a:off x="200025" y="161925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200025" y="161925"/>
            <a:ext cx="9432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B1 </a:t>
            </a:r>
            <a:r>
              <a:rPr lang="en-GB" b="1" dirty="0">
                <a:latin typeface="Comic Sans MS" pitchFamily="66" charset="0"/>
              </a:rPr>
              <a:t>REVISION – CHAPTER </a:t>
            </a:r>
            <a:r>
              <a:rPr lang="en-GB" b="1" dirty="0" smtClean="0">
                <a:latin typeface="Comic Sans MS" pitchFamily="66" charset="0"/>
              </a:rPr>
              <a:t>6 </a:t>
            </a:r>
            <a:r>
              <a:rPr lang="en-GB" b="1" dirty="0">
                <a:latin typeface="Comic Sans MS" pitchFamily="66" charset="0"/>
              </a:rPr>
              <a:t>– </a:t>
            </a:r>
            <a:r>
              <a:rPr lang="en-GB" b="1" dirty="0" smtClean="0">
                <a:latin typeface="Comic Sans MS" pitchFamily="66" charset="0"/>
              </a:rPr>
              <a:t>VARIATION, REPRODUCTION &amp; NEW TECH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5600701" y="5484813"/>
            <a:ext cx="208915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KEY WORDS</a:t>
            </a:r>
            <a:r>
              <a:rPr lang="en-GB" sz="1000" b="1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Genes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Gametes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Chromosomes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DNA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Sexual / asexual reproduction</a:t>
            </a:r>
          </a:p>
          <a:p>
            <a:pPr algn="ctr"/>
            <a:endParaRPr lang="en-GB" sz="900" dirty="0" smtClean="0">
              <a:latin typeface="Comic Sans MS" pitchFamily="66" charset="0"/>
            </a:endParaRPr>
          </a:p>
          <a:p>
            <a:pPr algn="ctr"/>
            <a:endParaRPr lang="en-GB" sz="900" dirty="0">
              <a:latin typeface="Comic Sans MS" pitchFamily="66" charset="0"/>
            </a:endParaRPr>
          </a:p>
          <a:p>
            <a:pPr algn="ctr"/>
            <a:endParaRPr lang="en-GB" sz="900" dirty="0" smtClean="0">
              <a:latin typeface="Comic Sans MS" pitchFamily="66" charset="0"/>
            </a:endParaRPr>
          </a:p>
          <a:p>
            <a:pPr algn="ctr"/>
            <a:endParaRPr lang="en-GB" sz="900" dirty="0">
              <a:latin typeface="Comic Sans MS" pitchFamily="66" charset="0"/>
            </a:endParaRPr>
          </a:p>
          <a:p>
            <a:pPr algn="ctr"/>
            <a:endParaRPr lang="en-GB" sz="900" dirty="0" smtClean="0">
              <a:latin typeface="Comic Sans MS" pitchFamily="66" charset="0"/>
            </a:endParaRPr>
          </a:p>
          <a:p>
            <a:pPr algn="ctr"/>
            <a:r>
              <a:rPr lang="en-GB" sz="900" dirty="0" smtClean="0">
                <a:latin typeface="Comic Sans MS" pitchFamily="66" charset="0"/>
              </a:rPr>
              <a:t>Clones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Tissue culture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Genetically modified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Genetic engineering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00700" y="5491163"/>
            <a:ext cx="2089150" cy="130016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1200">
              <a:solidFill>
                <a:srgbClr val="FFFFFF"/>
              </a:solidFill>
            </a:endParaRP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7761288" y="5484813"/>
            <a:ext cx="19446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ASSESSMENT: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Cloud Callout 9"/>
          <p:cNvSpPr>
            <a:spLocks noChangeArrowheads="1"/>
          </p:cNvSpPr>
          <p:nvPr/>
        </p:nvSpPr>
        <p:spPr bwMode="auto">
          <a:xfrm>
            <a:off x="7905750" y="6283325"/>
            <a:ext cx="215900" cy="219075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" name="AutoShape 81"/>
          <p:cNvSpPr>
            <a:spLocks noChangeArrowheads="1"/>
          </p:cNvSpPr>
          <p:nvPr/>
        </p:nvSpPr>
        <p:spPr bwMode="auto">
          <a:xfrm>
            <a:off x="7832725" y="5849938"/>
            <a:ext cx="287338" cy="287337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7761288" y="5491163"/>
            <a:ext cx="1944687" cy="129540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00025" y="665931"/>
            <a:ext cx="2520281" cy="468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Define these key words: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Inheritance:</a:t>
            </a:r>
          </a:p>
          <a:p>
            <a:endParaRPr lang="en-GB" sz="900" dirty="0">
              <a:latin typeface="Comic Sans MS" pitchFamily="66" charset="0"/>
            </a:endParaRPr>
          </a:p>
          <a:p>
            <a:endParaRPr lang="en-GB" sz="900" dirty="0" smtClean="0">
              <a:latin typeface="Comic Sans MS" pitchFamily="66" charset="0"/>
            </a:endParaRPr>
          </a:p>
          <a:p>
            <a:endParaRPr lang="en-GB" sz="900" dirty="0">
              <a:latin typeface="Comic Sans MS" pitchFamily="66" charset="0"/>
            </a:endParaRPr>
          </a:p>
          <a:p>
            <a:endParaRPr lang="en-GB" sz="900" dirty="0" smtClean="0">
              <a:latin typeface="Comic Sans MS" pitchFamily="66" charset="0"/>
            </a:endParaRPr>
          </a:p>
          <a:p>
            <a:endParaRPr lang="en-GB" sz="9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Genes:</a:t>
            </a:r>
          </a:p>
          <a:p>
            <a:endParaRPr lang="en-GB" sz="900" dirty="0">
              <a:latin typeface="Comic Sans MS" pitchFamily="66" charset="0"/>
            </a:endParaRPr>
          </a:p>
          <a:p>
            <a:endParaRPr lang="en-GB" sz="900" dirty="0" smtClean="0">
              <a:latin typeface="Comic Sans MS" pitchFamily="66" charset="0"/>
            </a:endParaRPr>
          </a:p>
          <a:p>
            <a:endParaRPr lang="en-GB" sz="900" dirty="0" smtClean="0">
              <a:latin typeface="Comic Sans MS" pitchFamily="66" charset="0"/>
            </a:endParaRPr>
          </a:p>
          <a:p>
            <a:endParaRPr lang="en-GB" sz="900" dirty="0">
              <a:latin typeface="Comic Sans MS" pitchFamily="66" charset="0"/>
            </a:endParaRPr>
          </a:p>
          <a:p>
            <a:endParaRPr lang="en-GB" sz="900" dirty="0" smtClean="0">
              <a:latin typeface="Comic Sans MS" pitchFamily="66" charset="0"/>
            </a:endParaRPr>
          </a:p>
          <a:p>
            <a:endParaRPr lang="en-GB" sz="9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Chromosomes:</a:t>
            </a:r>
          </a:p>
          <a:p>
            <a:endParaRPr lang="en-GB" sz="900" dirty="0">
              <a:latin typeface="Comic Sans MS" pitchFamily="66" charset="0"/>
            </a:endParaRPr>
          </a:p>
          <a:p>
            <a:endParaRPr lang="en-GB" sz="900" dirty="0" smtClean="0">
              <a:latin typeface="Comic Sans MS" pitchFamily="66" charset="0"/>
            </a:endParaRPr>
          </a:p>
          <a:p>
            <a:endParaRPr lang="en-GB" sz="900" dirty="0" smtClean="0">
              <a:latin typeface="Comic Sans MS" pitchFamily="66" charset="0"/>
            </a:endParaRPr>
          </a:p>
          <a:p>
            <a:endParaRPr lang="en-GB" sz="900" dirty="0">
              <a:latin typeface="Comic Sans MS" pitchFamily="66" charset="0"/>
            </a:endParaRPr>
          </a:p>
          <a:p>
            <a:endParaRPr lang="en-GB" sz="9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DNA: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6" y="5477971"/>
            <a:ext cx="2520280" cy="13085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sexual reproduction?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72706" y="5477971"/>
            <a:ext cx="2592000" cy="13017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asexual reproduction?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2706" y="665932"/>
            <a:ext cx="6760244" cy="9534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nature versus nurture?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982" y="1859459"/>
            <a:ext cx="1980000" cy="226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718" y="2034084"/>
            <a:ext cx="1980000" cy="182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872706" y="4338340"/>
            <a:ext cx="6760244" cy="9534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Fill in the gaps to explain genetic engineering of insulin:</a:t>
            </a:r>
          </a:p>
          <a:p>
            <a:r>
              <a:rPr lang="en-US" sz="1000" dirty="0" smtClean="0">
                <a:latin typeface="Comic Sans MS" pitchFamily="66" charset="0"/>
              </a:rPr>
              <a:t>The </a:t>
            </a:r>
            <a:r>
              <a:rPr lang="en-US" sz="1000" dirty="0">
                <a:latin typeface="Comic Sans MS" pitchFamily="66" charset="0"/>
              </a:rPr>
              <a:t>first step in the biotechnological process is that a special enzyme is used to </a:t>
            </a:r>
            <a:r>
              <a:rPr lang="en-US" sz="1000" dirty="0" smtClean="0">
                <a:latin typeface="Comic Sans MS" pitchFamily="66" charset="0"/>
              </a:rPr>
              <a:t>cut the </a:t>
            </a:r>
            <a:r>
              <a:rPr lang="en-US" sz="1000" dirty="0">
                <a:latin typeface="Comic Sans MS" pitchFamily="66" charset="0"/>
              </a:rPr>
              <a:t>insulin ..................................... out from a human ............................................. </a:t>
            </a:r>
            <a:r>
              <a:rPr lang="en-US" sz="1000" dirty="0" smtClean="0">
                <a:latin typeface="Comic Sans MS" pitchFamily="66" charset="0"/>
              </a:rPr>
              <a:t>. In </a:t>
            </a:r>
            <a:r>
              <a:rPr lang="en-US" sz="1000" dirty="0">
                <a:latin typeface="Comic Sans MS" pitchFamily="66" charset="0"/>
              </a:rPr>
              <a:t>a separate operation, a ring of bacterial ............................................... is cut </a:t>
            </a:r>
            <a:r>
              <a:rPr lang="en-US" sz="1000" dirty="0" smtClean="0">
                <a:latin typeface="Comic Sans MS" pitchFamily="66" charset="0"/>
              </a:rPr>
              <a:t>open using </a:t>
            </a:r>
            <a:r>
              <a:rPr lang="en-US" sz="1000" dirty="0">
                <a:latin typeface="Comic Sans MS" pitchFamily="66" charset="0"/>
              </a:rPr>
              <a:t>a special enzyme</a:t>
            </a:r>
            <a:r>
              <a:rPr lang="en-US" sz="1000" dirty="0" smtClean="0">
                <a:latin typeface="Comic Sans MS" pitchFamily="66" charset="0"/>
              </a:rPr>
              <a:t>. These </a:t>
            </a:r>
            <a:r>
              <a:rPr lang="en-US" sz="1000" dirty="0">
                <a:latin typeface="Comic Sans MS" pitchFamily="66" charset="0"/>
              </a:rPr>
              <a:t>two pieces of genetic material are combined together to form a new </a:t>
            </a:r>
            <a:r>
              <a:rPr lang="en-US" sz="1000" dirty="0" smtClean="0">
                <a:latin typeface="Comic Sans MS" pitchFamily="66" charset="0"/>
              </a:rPr>
              <a:t>plasmid ring </a:t>
            </a:r>
            <a:r>
              <a:rPr lang="en-US" sz="1000" dirty="0">
                <a:latin typeface="Comic Sans MS" pitchFamily="66" charset="0"/>
              </a:rPr>
              <a:t>which is inserted into a bacterium</a:t>
            </a:r>
            <a:r>
              <a:rPr lang="en-US" sz="1000" dirty="0" smtClean="0">
                <a:latin typeface="Comic Sans MS" pitchFamily="66" charset="0"/>
              </a:rPr>
              <a:t>.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72706" y="4050308"/>
            <a:ext cx="12601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872706" y="1746052"/>
            <a:ext cx="6760244" cy="24482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GB" sz="1000" dirty="0" smtClean="0">
                <a:latin typeface="Comic Sans MS" pitchFamily="66" charset="0"/>
              </a:rPr>
              <a:t>Explain these two types of cloning:</a:t>
            </a:r>
          </a:p>
          <a:p>
            <a:pPr algn="ctr"/>
            <a:endParaRPr lang="en-GB" sz="1000" dirty="0">
              <a:latin typeface="Comic Sans MS" pitchFamily="66" charset="0"/>
            </a:endParaRPr>
          </a:p>
          <a:p>
            <a:pPr algn="ctr"/>
            <a:r>
              <a:rPr lang="en-GB" sz="1000" dirty="0" smtClean="0">
                <a:latin typeface="Comic Sans MS" pitchFamily="66" charset="0"/>
              </a:rPr>
              <a:t>Embryonic Cloning:</a:t>
            </a:r>
          </a:p>
          <a:p>
            <a:pPr algn="ctr"/>
            <a:endParaRPr lang="en-GB" sz="1000" dirty="0">
              <a:latin typeface="Comic Sans MS" pitchFamily="66" charset="0"/>
            </a:endParaRPr>
          </a:p>
          <a:p>
            <a:pPr algn="ctr"/>
            <a:endParaRPr lang="en-GB" sz="1000" dirty="0" smtClean="0">
              <a:latin typeface="Comic Sans MS" pitchFamily="66" charset="0"/>
            </a:endParaRPr>
          </a:p>
          <a:p>
            <a:pPr algn="ctr"/>
            <a:endParaRPr lang="en-GB" sz="1000" dirty="0">
              <a:latin typeface="Comic Sans MS" pitchFamily="66" charset="0"/>
            </a:endParaRPr>
          </a:p>
          <a:p>
            <a:pPr algn="ctr"/>
            <a:endParaRPr lang="en-GB" sz="1000" dirty="0" smtClean="0">
              <a:latin typeface="Comic Sans MS" pitchFamily="66" charset="0"/>
            </a:endParaRPr>
          </a:p>
          <a:p>
            <a:pPr algn="ctr"/>
            <a:endParaRPr lang="en-GB" sz="1000" dirty="0">
              <a:latin typeface="Comic Sans MS" pitchFamily="66" charset="0"/>
            </a:endParaRPr>
          </a:p>
          <a:p>
            <a:pPr algn="ctr"/>
            <a:r>
              <a:rPr lang="en-GB" sz="1000" dirty="0" smtClean="0">
                <a:latin typeface="Comic Sans MS" pitchFamily="66" charset="0"/>
              </a:rPr>
              <a:t>Adult Cell Cloning:</a:t>
            </a:r>
            <a:endParaRPr lang="en-GB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21"/>
          <p:cNvSpPr/>
          <p:nvPr/>
        </p:nvSpPr>
        <p:spPr>
          <a:xfrm>
            <a:off x="200025" y="161925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200025" y="161925"/>
            <a:ext cx="9432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B1 </a:t>
            </a:r>
            <a:r>
              <a:rPr lang="en-GB" b="1" dirty="0">
                <a:latin typeface="Comic Sans MS" pitchFamily="66" charset="0"/>
              </a:rPr>
              <a:t>REVISION – CHAPTER </a:t>
            </a:r>
            <a:r>
              <a:rPr lang="en-GB" b="1" dirty="0" smtClean="0">
                <a:latin typeface="Comic Sans MS" pitchFamily="66" charset="0"/>
              </a:rPr>
              <a:t>7 </a:t>
            </a:r>
            <a:r>
              <a:rPr lang="en-GB" b="1" dirty="0">
                <a:latin typeface="Comic Sans MS" pitchFamily="66" charset="0"/>
              </a:rPr>
              <a:t>– </a:t>
            </a:r>
            <a:r>
              <a:rPr lang="en-GB" b="1" dirty="0" smtClean="0">
                <a:latin typeface="Comic Sans MS" pitchFamily="66" charset="0"/>
              </a:rPr>
              <a:t>EVOLUTION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5600701" y="5484813"/>
            <a:ext cx="20891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KEY WORDS</a:t>
            </a:r>
            <a:r>
              <a:rPr lang="en-GB" sz="1000" b="1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Evolution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Jean-Baptiste Lamarck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Inheritance of acquired characteristics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Charles Darwin</a:t>
            </a:r>
          </a:p>
          <a:p>
            <a:pPr algn="ctr"/>
            <a:endParaRPr lang="en-GB" sz="900" dirty="0" smtClean="0">
              <a:latin typeface="Comic Sans MS" pitchFamily="66" charset="0"/>
            </a:endParaRPr>
          </a:p>
          <a:p>
            <a:pPr algn="ctr"/>
            <a:endParaRPr lang="en-GB" sz="900" dirty="0">
              <a:latin typeface="Comic Sans MS" pitchFamily="66" charset="0"/>
            </a:endParaRPr>
          </a:p>
          <a:p>
            <a:pPr algn="ctr"/>
            <a:endParaRPr lang="en-GB" sz="900" dirty="0" smtClean="0">
              <a:latin typeface="Comic Sans MS" pitchFamily="66" charset="0"/>
            </a:endParaRPr>
          </a:p>
          <a:p>
            <a:pPr algn="ctr"/>
            <a:endParaRPr lang="en-GB" sz="900" dirty="0">
              <a:latin typeface="Comic Sans MS" pitchFamily="66" charset="0"/>
            </a:endParaRPr>
          </a:p>
          <a:p>
            <a:pPr algn="ctr"/>
            <a:endParaRPr lang="en-GB" sz="900" dirty="0" smtClean="0">
              <a:latin typeface="Comic Sans MS" pitchFamily="66" charset="0"/>
            </a:endParaRPr>
          </a:p>
          <a:p>
            <a:pPr algn="ctr"/>
            <a:r>
              <a:rPr lang="en-GB" sz="900" dirty="0" smtClean="0">
                <a:latin typeface="Comic Sans MS" pitchFamily="66" charset="0"/>
              </a:rPr>
              <a:t>Survival of the fittest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Mutation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Classification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Natural selection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Kingdoms </a:t>
            </a:r>
          </a:p>
          <a:p>
            <a:pPr algn="ctr"/>
            <a:r>
              <a:rPr lang="en-GB" sz="900" dirty="0" smtClean="0">
                <a:latin typeface="Comic Sans MS" pitchFamily="66" charset="0"/>
              </a:rPr>
              <a:t>Species</a:t>
            </a:r>
          </a:p>
          <a:p>
            <a:pPr algn="ctr"/>
            <a:endParaRPr lang="en-GB" sz="900" b="1" dirty="0" smtClean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00700" y="5491163"/>
            <a:ext cx="2089150" cy="130016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1200">
              <a:solidFill>
                <a:srgbClr val="FFFFFF"/>
              </a:solidFill>
            </a:endParaRP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7761288" y="5484813"/>
            <a:ext cx="19446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b="1" dirty="0">
                <a:latin typeface="Comic Sans MS" pitchFamily="66" charset="0"/>
              </a:rPr>
              <a:t>ASSESSMENT: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Cloud Callout 9"/>
          <p:cNvSpPr>
            <a:spLocks noChangeArrowheads="1"/>
          </p:cNvSpPr>
          <p:nvPr/>
        </p:nvSpPr>
        <p:spPr bwMode="auto">
          <a:xfrm>
            <a:off x="7905750" y="6283325"/>
            <a:ext cx="215900" cy="219075"/>
          </a:xfrm>
          <a:prstGeom prst="cloudCallout">
            <a:avLst>
              <a:gd name="adj1" fmla="val -52204"/>
              <a:gd name="adj2" fmla="val 76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" name="AutoShape 81"/>
          <p:cNvSpPr>
            <a:spLocks noChangeArrowheads="1"/>
          </p:cNvSpPr>
          <p:nvPr/>
        </p:nvSpPr>
        <p:spPr bwMode="auto">
          <a:xfrm>
            <a:off x="7832725" y="5849938"/>
            <a:ext cx="287338" cy="287337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7761288" y="5491163"/>
            <a:ext cx="1944687" cy="129540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00025" y="737939"/>
            <a:ext cx="5256000" cy="14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the theory of evolution?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0701" y="737939"/>
            <a:ext cx="4032249" cy="14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classification?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9678" y="2324288"/>
            <a:ext cx="5220000" cy="14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Jean-Baptiste Lamarck’s theory of evolution?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5" y="3908464"/>
            <a:ext cx="5220000" cy="14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Charles Darwin’s theory of evolution?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025" y="5492641"/>
            <a:ext cx="5220000" cy="12939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is survival of the fittest?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00278" y="2322115"/>
            <a:ext cx="4032249" cy="14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What an evolutionary tree?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00277" y="3908463"/>
            <a:ext cx="4032249" cy="14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Explain how the peppered moth shows evolution in action?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  <a:p>
            <a:endParaRPr lang="en-GB" sz="1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402</Words>
  <Application>Microsoft Office PowerPoint</Application>
  <PresentationFormat>Custom</PresentationFormat>
  <Paragraphs>285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John Madejski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Porter</dc:creator>
  <cp:lastModifiedBy>G.Smith</cp:lastModifiedBy>
  <cp:revision>26</cp:revision>
  <dcterms:created xsi:type="dcterms:W3CDTF">2013-02-22T13:32:47Z</dcterms:created>
  <dcterms:modified xsi:type="dcterms:W3CDTF">2014-05-14T13:36:01Z</dcterms:modified>
</cp:coreProperties>
</file>